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3"/>
  </p:notesMasterIdLst>
  <p:sldIdLst>
    <p:sldId id="256" r:id="rId3"/>
    <p:sldId id="258" r:id="rId4"/>
    <p:sldId id="257" r:id="rId5"/>
    <p:sldId id="259" r:id="rId6"/>
    <p:sldId id="260" r:id="rId7"/>
    <p:sldId id="261" r:id="rId8"/>
    <p:sldId id="262" r:id="rId9"/>
    <p:sldId id="263" r:id="rId10"/>
    <p:sldId id="291" r:id="rId11"/>
    <p:sldId id="292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FD5FCF-66FE-4449-88BF-FD0A76F1EA89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D609A5-0020-4C47-8585-46CFDF561C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634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D609A5-0020-4C47-8585-46CFDF561CBD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460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63E6D-5D06-752A-37E7-DD868F419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5CB73-C86C-1821-B965-7B38E75455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57CD89-F37E-E77F-AE61-7C4923200B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5509AA-C14E-36AE-52DF-D78BE14424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D609A5-0020-4C47-8585-46CFDF561CB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3896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8C3B9-CA62-E699-576C-4FDFACE98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801522-7CE9-7601-B587-829CAA32A8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BD3D9D-F414-D264-850E-3BFA7DC770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CA1E1-3FEA-3370-1349-F83C14AEC7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D609A5-0020-4C47-8585-46CFDF561CBD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484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2EF34-226C-61F8-41A4-C4B8D24EC4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43CB0D-B735-AE6B-AA74-8C301F438A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83D4F66-7EA7-2CEC-7720-37BF0AFC5C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BB12B7-D272-E5C5-4A54-9834E22646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D609A5-0020-4C47-8585-46CFDF561CB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80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ADEDA9-3DA0-23A2-32E6-B53FCD613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8FEB46-0A36-9CD8-8521-5A594C288A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D74D6E-CF37-1033-625E-6DAC095B75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E40C4-A9C0-80FF-2C43-CD550CB0C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D609A5-0020-4C47-8585-46CFDF561CBD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095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E22369-A658-CC46-835D-6384F37D4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BC4AAD-486D-45D0-4D4B-AB624169B0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699BC0-1B39-D1F6-3468-B8BEAA22B8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D0A59B-5358-246D-F9BD-F677A8403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D609A5-0020-4C47-8585-46CFDF561CB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2105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7D963-031A-17E7-AF81-9D0B8E0C6A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9B965F-CB4D-6906-2A1B-DBDA559061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EF9EF-9DBC-D62F-49B4-9D69C774E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4FDF0-03A5-8748-06A3-54D9F708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3B2F4A-16B3-07CC-EB4C-B364E076A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1949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3DBB5-FDB4-1016-6BE4-C33B8CC45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7051B8-6BE8-2639-58CC-DE44EBCC1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2125B-A6DF-A41B-5E75-6985F6176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96581-441B-1A17-85B1-A6302FF5E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04CB9-E089-BA9A-64B8-AD718D175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51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CA6269-C02D-84CA-7F7C-0155D2562D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A5BFC23-295F-1982-10E1-812A8F079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783546-DF0B-BA65-2B74-9DE33BCC7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BA4341-E931-7EE0-4CC1-0C5810CF7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E5DBA-3318-9B1D-00FA-6D9D466943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471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2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246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778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69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81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71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1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1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15534-7F31-B4E2-E5B0-B8F2BE2C0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5E440-D83E-D112-CA7D-B8A8597602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26174-75DA-7FE7-4A14-6B5BE43AD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0E309C-2CF1-E645-2C43-B822237CD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6C5CEB-738A-3296-F596-363FAD082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270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846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87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23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8968-4778-4F7D-4C42-B373F7AF3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60E84-A295-62D7-4C58-26F5B15AC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B2D8B-0183-00AD-5A16-018209C9A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789AA-0636-366C-35C3-CDFAF197F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B6B23-DD7A-0B9A-B30F-38E70769E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701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9D66-3AA5-E001-E10B-EE9E8DF83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DEDF07-9904-9B27-9589-6E3A45220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7EBCB-230F-E33B-31F6-4A81C01E9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8DEBCD-3372-0F69-2433-BA4D08C2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D63668-8B8D-5FC8-ABF0-73A7D951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BBD254-BCF5-3E62-B176-9AF5C0DD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814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6E298-4AD2-C519-F17C-94414CDB8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A11CF8-466B-0D29-D491-B413D2B13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174C38-E46D-31C4-5C52-D5468B927F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677985-3653-9D65-B60A-2934F6174F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85E083-71FC-BC11-030D-82CDA5A157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416E2F-0475-8ABE-6370-F695996861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AA4148-7297-399E-1366-2E0319F9A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F9A1D-E145-167F-B883-1DECE3833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860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71CF7-DD4D-ACBD-349F-7F1244220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A703FD-2A35-5391-9977-E076370F0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08B53C-8409-0F83-246F-50D0AD63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6B868C-DC90-BCBA-758C-9CA3370BD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839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D388C5-2197-5F0D-100F-7AB109D4B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69BEB-34A4-A31D-1D4F-1E7A80BC4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6A3208-4ABA-40F8-4D45-754F6CC2C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674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8A15D-0D17-8C33-DE49-F4ED79B0A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812686-04F8-A2FD-F7AD-BE133B3BC2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43EE9-8131-E2A8-CBC7-E4A7B064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89ED7B-DE80-FA22-ECA3-EE6240E8A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E54CA-5780-50B7-0BF0-763CD4611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444A33-567D-9C88-F4A5-22E59928A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2229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139F6-4104-0E2B-20CA-95D7895E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0E9ACF-2B82-1AB8-C445-9A1E2398AE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0F133-E1D3-A6EA-D6B9-5D27450E8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EBAC93-1928-140D-9770-1EE496BF0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FCE7DD-2505-FD2F-F618-04A443EAD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BFD73-629C-3301-F61A-92252B94B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686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6DBDE-D508-9110-C787-AF7DA6D75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2F875E-5783-5F30-7645-949128683D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8AA7D3-D6A9-0210-4492-7048945ED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C5741B-2E04-440E-A774-699CE5D0581C}" type="datetimeFigureOut">
              <a:rPr lang="en-GB" smtClean="0"/>
              <a:t>24/02/2026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6014E-7584-1A68-061D-707BBE096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EFFB13-F1EE-4633-E3B5-47DEF9CA78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CB7ED9-8626-40D0-8959-49B0235482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3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2/24/2026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629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hyperlink" Target="mailto:emily@hazlemeregolfclub.co.u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993A1-112D-8393-056E-157176D99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2374" y="4299399"/>
            <a:ext cx="9144000" cy="2387600"/>
          </a:xfrm>
        </p:spPr>
        <p:txBody>
          <a:bodyPr/>
          <a:lstStyle/>
          <a:p>
            <a:r>
              <a:rPr lang="en-US" dirty="0">
                <a:latin typeface="Baskerville Old Face" panose="02020602080505020303" pitchFamily="18" charset="0"/>
              </a:rPr>
              <a:t>Celebrations of Life</a:t>
            </a:r>
            <a:br>
              <a:rPr lang="en-US" dirty="0">
                <a:latin typeface="Baskerville Old Face" panose="02020602080505020303" pitchFamily="18" charset="0"/>
              </a:rPr>
            </a:br>
            <a:r>
              <a:rPr lang="en-US" dirty="0">
                <a:latin typeface="Baskerville Old Face" panose="02020602080505020303" pitchFamily="18" charset="0"/>
              </a:rPr>
              <a:t>at Hazlemere Golf Club</a:t>
            </a:r>
            <a:endParaRPr lang="en-GB" dirty="0">
              <a:latin typeface="Baskerville Old Face" panose="02020602080505020303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230A88-5A1C-638A-2ACB-03C505B40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844" y="19431"/>
            <a:ext cx="3378155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78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D611F79-B874-936D-7541-4E4D6BAE7B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497346"/>
              </p:ext>
            </p:extLst>
          </p:nvPr>
        </p:nvGraphicFramePr>
        <p:xfrm>
          <a:off x="1774371" y="174171"/>
          <a:ext cx="8135257" cy="60113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071257">
                  <a:extLst>
                    <a:ext uri="{9D8B030D-6E8A-4147-A177-3AD203B41FA5}">
                      <a16:colId xmlns:a16="http://schemas.microsoft.com/office/drawing/2014/main" val="1178597869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115997244"/>
                    </a:ext>
                  </a:extLst>
                </a:gridCol>
              </a:tblGrid>
              <a:tr h="616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Hazlemere Golf Club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Terms &amp; Conditions 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1579343"/>
                  </a:ext>
                </a:extLst>
              </a:tr>
              <a:tr h="1032729">
                <a:tc>
                  <a:txBody>
                    <a:bodyPr/>
                    <a:lstStyle/>
                    <a:p>
                      <a:r>
                        <a:rPr lang="en-US" dirty="0"/>
                        <a:t>No person under the age of 18 will be accepted to hire either the Pines Suite or the Fairways Suite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Hazlemere Golf Club reserve the right to request the attendance of accredited security staff for any function – to cost of this will be chargeable to the hirer,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941794"/>
                  </a:ext>
                </a:extLst>
              </a:tr>
              <a:tr h="556085">
                <a:tc>
                  <a:txBody>
                    <a:bodyPr/>
                    <a:lstStyle/>
                    <a:p>
                      <a:r>
                        <a:rPr lang="en-US" dirty="0"/>
                        <a:t>Food &amp; Drink must be supplied by Hazlemere Golf Club including soft drinks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Cancellation charges are as follows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997116"/>
                  </a:ext>
                </a:extLst>
              </a:tr>
              <a:tr h="794407">
                <a:tc>
                  <a:txBody>
                    <a:bodyPr/>
                    <a:lstStyle/>
                    <a:p>
                      <a:r>
                        <a:rPr lang="en-US" dirty="0"/>
                        <a:t>The hirer will be liable for any damage to the building, furnishing and golf course resulting from their guest’s actions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Please note these charges are over and above the deposit</a:t>
                      </a:r>
                    </a:p>
                    <a:p>
                      <a:r>
                        <a:rPr lang="en-US" dirty="0"/>
                        <a:t>7 days notice 50% of full payment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351108"/>
                  </a:ext>
                </a:extLst>
              </a:tr>
              <a:tr h="556085">
                <a:tc>
                  <a:txBody>
                    <a:bodyPr/>
                    <a:lstStyle/>
                    <a:p>
                      <a:r>
                        <a:rPr lang="en-US" dirty="0"/>
                        <a:t>The Golf Course and putting green are strictly for the use of playing golfers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254567"/>
                  </a:ext>
                </a:extLst>
              </a:tr>
              <a:tr h="556085">
                <a:tc>
                  <a:txBody>
                    <a:bodyPr/>
                    <a:lstStyle/>
                    <a:p>
                      <a:r>
                        <a:rPr lang="en-US" dirty="0"/>
                        <a:t>Children attending any function must be supervised by an adult at all times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654054"/>
                  </a:ext>
                </a:extLst>
              </a:tr>
              <a:tr h="322176">
                <a:tc>
                  <a:txBody>
                    <a:bodyPr/>
                    <a:lstStyle/>
                    <a:p>
                      <a:r>
                        <a:rPr lang="en-US" dirty="0"/>
                        <a:t>Deposits are non refundable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9056749"/>
                  </a:ext>
                </a:extLst>
              </a:tr>
              <a:tr h="556085">
                <a:tc>
                  <a:txBody>
                    <a:bodyPr/>
                    <a:lstStyle/>
                    <a:p>
                      <a:r>
                        <a:rPr lang="en-US" dirty="0"/>
                        <a:t>All prices are subject to change without prior notification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2021110"/>
                  </a:ext>
                </a:extLst>
              </a:tr>
              <a:tr h="32217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413631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C4DB2C87-B4E4-AAD6-0577-B6BA5A19AB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6" y="4972594"/>
            <a:ext cx="1853184" cy="131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03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B09FC3-25C5-247A-E042-9FA4642AD3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DA2B099-FDD3-9BD8-C55F-6D6B61C067AB}"/>
              </a:ext>
            </a:extLst>
          </p:cNvPr>
          <p:cNvSpPr txBox="1"/>
          <p:nvPr/>
        </p:nvSpPr>
        <p:spPr>
          <a:xfrm>
            <a:off x="783772" y="502375"/>
            <a:ext cx="8327571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Thank you for your enquiry into having a </a:t>
            </a:r>
          </a:p>
          <a:p>
            <a:pPr algn="ctr"/>
            <a:r>
              <a:rPr lang="en-US" b="1" dirty="0">
                <a:latin typeface="Calisto MT" panose="02040603050505030304" pitchFamily="18" charset="0"/>
                <a:cs typeface="Aharoni" panose="02010803020104030203" pitchFamily="2" charset="-79"/>
              </a:rPr>
              <a:t>Funeral, Wake </a:t>
            </a:r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or </a:t>
            </a:r>
            <a:r>
              <a:rPr lang="en-US" b="1" dirty="0">
                <a:latin typeface="Calisto MT" panose="02040603050505030304" pitchFamily="18" charset="0"/>
                <a:cs typeface="Aharoni" panose="02010803020104030203" pitchFamily="2" charset="-79"/>
              </a:rPr>
              <a:t>Celebration of Life 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at </a:t>
            </a:r>
            <a:r>
              <a:rPr lang="en-US" b="1" dirty="0">
                <a:latin typeface="Calisto MT" panose="02040603050505030304" pitchFamily="18" charset="0"/>
                <a:cs typeface="Aharoni" panose="02010803020104030203" pitchFamily="2" charset="-79"/>
              </a:rPr>
              <a:t>Hazlemere Golf Club</a:t>
            </a:r>
          </a:p>
          <a:p>
            <a:pPr algn="ctr"/>
            <a:endParaRPr lang="en-US" dirty="0">
              <a:latin typeface="Calisto MT" panose="02040603050505030304" pitchFamily="18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We have two function rooms available to hire</a:t>
            </a:r>
          </a:p>
          <a:p>
            <a:pPr algn="ctr"/>
            <a:r>
              <a:rPr lang="en-US" b="1" dirty="0">
                <a:latin typeface="Calisto MT" panose="02040603050505030304" pitchFamily="18" charset="0"/>
                <a:cs typeface="Aharoni" panose="02010803020104030203" pitchFamily="2" charset="-79"/>
              </a:rPr>
              <a:t>The Pines Suite </a:t>
            </a:r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which can hold up to 60 guests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A Room Hire of £125 + VAT for 4 Hours</a:t>
            </a:r>
          </a:p>
          <a:p>
            <a:pPr algn="ctr"/>
            <a:endParaRPr lang="en-US" dirty="0">
              <a:latin typeface="Calisto MT" panose="02040603050505030304" pitchFamily="18" charset="0"/>
              <a:cs typeface="Aharoni" panose="02010803020104030203" pitchFamily="2" charset="-79"/>
            </a:endParaRPr>
          </a:p>
          <a:p>
            <a:pPr algn="ctr"/>
            <a:r>
              <a:rPr lang="en-US" b="1" dirty="0">
                <a:latin typeface="Calisto MT" panose="02040603050505030304" pitchFamily="18" charset="0"/>
                <a:cs typeface="Aharoni" panose="02010803020104030203" pitchFamily="2" charset="-79"/>
              </a:rPr>
              <a:t>The Fairways Suite </a:t>
            </a:r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which can hold up to 180 guests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A Room Hire of £225 + VAT for 4 Hours</a:t>
            </a:r>
          </a:p>
          <a:p>
            <a:pPr algn="ctr"/>
            <a:r>
              <a:rPr lang="en-US" b="1" dirty="0">
                <a:latin typeface="Calisto MT" panose="02040603050505030304" pitchFamily="18" charset="0"/>
                <a:cs typeface="Aharoni" panose="02010803020104030203" pitchFamily="2" charset="-79"/>
              </a:rPr>
              <a:t>The Pines Suite </a:t>
            </a:r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is located on the ground floor which 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has its own patio area, cloakroom facilities including 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disabled and baby changing area, there is also an 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in built Screen &amp; Projector </a:t>
            </a:r>
          </a:p>
          <a:p>
            <a:pPr algn="ctr"/>
            <a:r>
              <a:rPr lang="en-US" b="1" dirty="0">
                <a:latin typeface="Calisto MT" panose="02040603050505030304" pitchFamily="18" charset="0"/>
                <a:cs typeface="Aharoni" panose="02010803020104030203" pitchFamily="2" charset="-79"/>
              </a:rPr>
              <a:t>The Fairways Suite </a:t>
            </a:r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is located on the 1</a:t>
            </a:r>
            <a:r>
              <a:rPr lang="en-US" baseline="30000" dirty="0">
                <a:latin typeface="Calisto MT" panose="02040603050505030304" pitchFamily="18" charset="0"/>
                <a:cs typeface="Aharoni" panose="02010803020104030203" pitchFamily="2" charset="-79"/>
              </a:rPr>
              <a:t>st</a:t>
            </a:r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 floor  (we do have a lift)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with its own exclusive bar area, large balcony overlooking the 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golf course, cloakroom facilities including disabled toilets</a:t>
            </a:r>
          </a:p>
          <a:p>
            <a:pPr algn="ctr"/>
            <a:endParaRPr lang="en-US" dirty="0">
              <a:latin typeface="Calisto MT" panose="02040603050505030304" pitchFamily="18" charset="0"/>
              <a:cs typeface="Aharoni" panose="02010803020104030203" pitchFamily="2" charset="-79"/>
            </a:endParaRPr>
          </a:p>
          <a:p>
            <a:pPr algn="ctr"/>
            <a:r>
              <a:rPr lang="en-US" b="1" dirty="0">
                <a:latin typeface="Calisto MT" panose="02040603050505030304" pitchFamily="18" charset="0"/>
                <a:cs typeface="Aharoni" panose="02010803020104030203" pitchFamily="2" charset="-79"/>
              </a:rPr>
              <a:t>PLEASE NOTE IF WISHING TO BRING EXTERNAL CATERING</a:t>
            </a:r>
          </a:p>
          <a:p>
            <a:pPr algn="ctr"/>
            <a:r>
              <a:rPr lang="en-US" b="1" dirty="0">
                <a:latin typeface="Calisto MT" panose="02040603050505030304" pitchFamily="18" charset="0"/>
                <a:cs typeface="Aharoni" panose="02010803020104030203" pitchFamily="2" charset="-79"/>
              </a:rPr>
              <a:t>THERE WILL BE AN ADDITIONAL VENUE HIRE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If you require further information please do contact</a:t>
            </a:r>
          </a:p>
          <a:p>
            <a:pPr algn="ctr"/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  <a:hlinkClick r:id="rId4"/>
              </a:rPr>
              <a:t>emily@hazlemeregolfclub.co.uk</a:t>
            </a:r>
            <a:r>
              <a:rPr lang="en-US" dirty="0">
                <a:latin typeface="Calisto MT" panose="02040603050505030304" pitchFamily="18" charset="0"/>
                <a:cs typeface="Aharoni" panose="02010803020104030203" pitchFamily="2" charset="-79"/>
              </a:rPr>
              <a:t> – 01494 719300</a:t>
            </a:r>
          </a:p>
          <a:p>
            <a:pPr algn="ctr"/>
            <a:endParaRPr lang="en-GB" dirty="0">
              <a:latin typeface="Calisto MT" panose="02040603050505030304" pitchFamily="18" charset="0"/>
              <a:cs typeface="Aharoni" panose="02010803020104030203" pitchFamily="2" charset="-79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98EC69-EA5F-24C0-562A-AC1F7D0853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91794"/>
            <a:ext cx="2210600" cy="1562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34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3AC0AE-414E-ED27-F685-65632F8725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1BC064A-19B4-F988-36B2-372E3A1F2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>
            <a:fillRect/>
          </a:stretch>
        </p:blipFill>
        <p:spPr>
          <a:xfrm>
            <a:off x="6165923" y="8927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3640CD-0C2C-1BF1-86A4-1AF9C98BB7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" r="3378" b="-4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09A52-3715-4DA0-E5C4-C95CDF261B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r="2873" b="2"/>
          <a:stretch>
            <a:fillRect/>
          </a:stretch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D35E8D-373E-A290-1D7B-3F341C2AF8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>
            <a:fillRect/>
          </a:stretch>
        </p:blipFill>
        <p:spPr>
          <a:xfrm>
            <a:off x="69922" y="8927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1CF1CE-9809-1223-D79B-4D90FEE09D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03" r="-4" b="21724"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29944BE-9B57-A536-381B-99CE034BF2BE}"/>
              </a:ext>
            </a:extLst>
          </p:cNvPr>
          <p:cNvSpPr txBox="1"/>
          <p:nvPr/>
        </p:nvSpPr>
        <p:spPr>
          <a:xfrm>
            <a:off x="89545" y="3559629"/>
            <a:ext cx="1796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Eras Medium ITC" panose="020B0602030504020804" pitchFamily="34" charset="0"/>
              </a:rPr>
              <a:t>The Pines Suite</a:t>
            </a:r>
            <a:endParaRPr lang="en-GB" b="1" dirty="0">
              <a:latin typeface="Eras Medium ITC" panose="020B06020305040208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A071BD-A5E3-1C3D-43E8-4DD50DF01253}"/>
              </a:ext>
            </a:extLst>
          </p:cNvPr>
          <p:cNvSpPr txBox="1"/>
          <p:nvPr/>
        </p:nvSpPr>
        <p:spPr>
          <a:xfrm>
            <a:off x="10036628" y="3445471"/>
            <a:ext cx="2558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Eras Medium ITC" panose="020B0602030504020804" pitchFamily="34" charset="0"/>
              </a:rPr>
              <a:t>The Fairways Suite</a:t>
            </a:r>
            <a:endParaRPr lang="en-GB" b="1" dirty="0">
              <a:latin typeface="Eras Medium ITC" panose="020B06020305040208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947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48B7154-F8A9-CF38-710C-A8649AE7D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2C0FBF-4D37-9F74-386A-F4DC1B8CA0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91794"/>
            <a:ext cx="2210600" cy="1562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B755C3F-D5C6-C7E4-F11C-C18294A7C43E}"/>
              </a:ext>
            </a:extLst>
          </p:cNvPr>
          <p:cNvSpPr txBox="1"/>
          <p:nvPr/>
        </p:nvSpPr>
        <p:spPr>
          <a:xfrm>
            <a:off x="2623456" y="0"/>
            <a:ext cx="550817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Funeral Buffet A</a:t>
            </a:r>
          </a:p>
          <a:p>
            <a:pPr algn="ctr"/>
            <a:endParaRPr lang="en-US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 Slice of Homemade Cake</a:t>
            </a: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including Victoria Sandwich, Lemon Drizzle</a:t>
            </a: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Chocolate, Bakewell and many more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(D)(G)(E)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Tea or Coffee (1 cup per person )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At £5.50 per person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1600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1600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Allergens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(G) Gluten (D) Dairy (Sul) </a:t>
            </a:r>
            <a:r>
              <a:rPr lang="en-US" sz="1200" b="1" dirty="0" err="1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Sulphite</a:t>
            </a:r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(E) Eggs (B) Barley (SO) Soya (M) Mustard (F) Fish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(Crus ) Crustacean</a:t>
            </a:r>
          </a:p>
          <a:p>
            <a:pPr algn="ctr"/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Hazlemere Golf Club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Penn Road, Hazlemere, Buckinghamshire, HP15 7LR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Tel – 01494 719300 or email Emily@hazlemeregolfclub.co.uk</a:t>
            </a:r>
          </a:p>
          <a:p>
            <a:pPr algn="ctr"/>
            <a:endParaRPr lang="en-US" sz="1200" b="1" dirty="0">
              <a:latin typeface="Calisto MT" panose="02040603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9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6F4A5-09B5-1EBE-78B8-E68373DFA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4AE9232-B442-CC38-4BFD-65FA9006AC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91794"/>
            <a:ext cx="2210600" cy="1562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FF8731C-2C07-78E6-DA34-368E850AB7CA}"/>
              </a:ext>
            </a:extLst>
          </p:cNvPr>
          <p:cNvSpPr txBox="1"/>
          <p:nvPr/>
        </p:nvSpPr>
        <p:spPr>
          <a:xfrm>
            <a:off x="2581516" y="-653143"/>
            <a:ext cx="6465314" cy="726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Funeral Buffet B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 selection of sandwiches on white &amp; brown bread</a:t>
            </a: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Egg Mayonnaise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(m)(e)</a:t>
            </a: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Cheese &amp; Pickle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(d)</a:t>
            </a: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Ham &amp; Mustard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(m) </a:t>
            </a: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Tuna Mayonnaise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(f)(m)(e) 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Bowls of Tyrell crisps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 Slice of Homemade Cake</a:t>
            </a:r>
          </a:p>
          <a:p>
            <a:pPr algn="ctr"/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LEMON DRIZZLE * VICTORIA SANDWICHES * CHOCOLATE</a:t>
            </a:r>
          </a:p>
          <a:p>
            <a:pPr algn="ctr"/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(d)(g)(e)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At £10.50 per person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Allergens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(G) Gluten (D) Dairy (Sul) </a:t>
            </a:r>
            <a:r>
              <a:rPr lang="en-US" sz="1200" b="1" dirty="0" err="1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Sulphite</a:t>
            </a:r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(E) Eggs (B) Barley (SO) Soya (M) Mustard (F) Fish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(Crus ) Crustacean</a:t>
            </a:r>
          </a:p>
          <a:p>
            <a:pPr algn="ctr"/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Hazlemere Golf Club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Penn Road, Hazlemere, Buckinghamshire, HP15 7LR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Tel – 01494 719300 or email Emily@hazlemeregolfclub.co</a:t>
            </a:r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.uk</a:t>
            </a:r>
          </a:p>
          <a:p>
            <a:pPr algn="ctr"/>
            <a:endParaRPr lang="en-US" sz="1200" b="1" dirty="0">
              <a:latin typeface="Calisto MT" panose="0204060305050503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3B92E9-3C93-67FA-5354-13680FBD04F8}"/>
              </a:ext>
            </a:extLst>
          </p:cNvPr>
          <p:cNvSpPr txBox="1"/>
          <p:nvPr/>
        </p:nvSpPr>
        <p:spPr>
          <a:xfrm>
            <a:off x="87086" y="4772654"/>
            <a:ext cx="3015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Selawik Semibold" panose="020B0702040204020203" pitchFamily="34" charset="0"/>
              </a:rPr>
              <a:t>Tea &amp; Coffee Station</a:t>
            </a:r>
          </a:p>
          <a:p>
            <a:pPr algn="ctr"/>
            <a:r>
              <a:rPr lang="en-US" dirty="0">
                <a:latin typeface="Selawik Semibold" panose="020B0702040204020203" pitchFamily="34" charset="0"/>
              </a:rPr>
              <a:t>Available at £2.00 per cup</a:t>
            </a:r>
            <a:endParaRPr lang="en-GB" dirty="0">
              <a:latin typeface="Selawik Semibold" panose="020B0702040204020203" pitchFamily="34" charset="0"/>
            </a:endParaRPr>
          </a:p>
        </p:txBody>
      </p:sp>
      <p:pic>
        <p:nvPicPr>
          <p:cNvPr id="5" name="Graphic 4" descr="Coffee with solid fill">
            <a:extLst>
              <a:ext uri="{FF2B5EF4-FFF2-40B4-BE49-F238E27FC236}">
                <a16:creationId xmlns:a16="http://schemas.microsoft.com/office/drawing/2014/main" id="{7E6483DF-E5AB-CF51-260A-0E81407F35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7557" y="541898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53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F267EE-40D7-6E2F-DE2F-EBEB5283A7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168A0ED-EA5B-5CE5-8382-CBCD0AD80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91794"/>
            <a:ext cx="2210600" cy="1562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D22F28-5515-393E-18C9-72F20503D91D}"/>
              </a:ext>
            </a:extLst>
          </p:cNvPr>
          <p:cNvSpPr txBox="1"/>
          <p:nvPr/>
        </p:nvSpPr>
        <p:spPr>
          <a:xfrm>
            <a:off x="2504514" y="-653143"/>
            <a:ext cx="6465314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Funeral Buffet C</a:t>
            </a: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 selection of sandwiches on white &amp; brown bread</a:t>
            </a: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Egg Mayonnaise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(m)(e)</a:t>
            </a: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Cheese &amp; Pickle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(d)</a:t>
            </a: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Ham &amp; Mustard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(m) </a:t>
            </a: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Tuna Mayonnaise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(f)(m)(e) </a:t>
            </a:r>
          </a:p>
          <a:p>
            <a:pPr algn="ctr"/>
            <a:r>
              <a:rPr lang="en-US" sz="16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Hummus &amp; Peppers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(sesame seeds)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Bowls of Chips</a:t>
            </a: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Sausage Rolls </a:t>
            </a:r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(w)(e)(milk)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Dessert Platter to include</a:t>
            </a:r>
          </a:p>
          <a:p>
            <a:pPr algn="ctr"/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Homemade cakes, millionaire shortbreads, macaroons, profiteroles, fresh fruits</a:t>
            </a:r>
          </a:p>
          <a:p>
            <a:pPr algn="ctr"/>
            <a:r>
              <a:rPr lang="en-US" sz="12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(g)(d)(e)(m)(wheat)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At £16.50 per person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Allergens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(G) Gluten (D) Dairy (Sul) </a:t>
            </a:r>
            <a:r>
              <a:rPr lang="en-US" sz="1200" b="1" dirty="0" err="1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Sulphite</a:t>
            </a:r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(E) Eggs (B) Barley (SO) Soya (M) Mustard (F) Fish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(Crus ) Crustacean</a:t>
            </a:r>
          </a:p>
          <a:p>
            <a:pPr algn="ctr"/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14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Hazlemere Golf Club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Penn Road, Hazlemere, Buckinghamshire, HP15 7LR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Tel – 01494 719300 or email Emily@hazlemeregolfclub.co</a:t>
            </a:r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.uk</a:t>
            </a:r>
          </a:p>
          <a:p>
            <a:pPr algn="ctr"/>
            <a:endParaRPr lang="en-US" sz="1200" b="1" dirty="0">
              <a:latin typeface="Calisto MT" panose="02040603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DC9BDF-1DE0-0517-AC0C-C80B43F3F068}"/>
              </a:ext>
            </a:extLst>
          </p:cNvPr>
          <p:cNvSpPr txBox="1"/>
          <p:nvPr/>
        </p:nvSpPr>
        <p:spPr>
          <a:xfrm>
            <a:off x="-1230086" y="506526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lawik Semibold" panose="020B0702040204020203" pitchFamily="34" charset="0"/>
              </a:rPr>
              <a:t>Tea &amp; Coffee Station</a:t>
            </a:r>
          </a:p>
          <a:p>
            <a:pPr algn="ctr"/>
            <a:r>
              <a:rPr lang="en-US" dirty="0">
                <a:latin typeface="Selawik Semibold" panose="020B0702040204020203" pitchFamily="34" charset="0"/>
              </a:rPr>
              <a:t>Available at £2.00 per cup</a:t>
            </a:r>
            <a:endParaRPr lang="en-GB" dirty="0">
              <a:latin typeface="Selawik Semibold" panose="020B07020402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6A6DE7-9E29-2D30-37CD-17F3C4580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474" y="5711594"/>
            <a:ext cx="914479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08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E10A61C-7E05-8335-843A-943380571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C1D08E-E4E0-846E-362C-92984DDFB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91794"/>
            <a:ext cx="2210600" cy="1562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3C73EA2-532B-4A61-2546-BD69494A0CA2}"/>
              </a:ext>
            </a:extLst>
          </p:cNvPr>
          <p:cNvSpPr txBox="1"/>
          <p:nvPr/>
        </p:nvSpPr>
        <p:spPr>
          <a:xfrm>
            <a:off x="1850571" y="-816428"/>
            <a:ext cx="7750629" cy="79098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Funeral Buffet D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 selection of sandwiches on white &amp; brown bread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Egg Mayonnaise (m)(e)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Cheese &amp; Pickle (d)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Ham &amp; Mustard (m) 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Tuna Mayonnaise (f)(m)(e) 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Hummus &amp; Peppers (sesame seeds)</a:t>
            </a:r>
          </a:p>
          <a:p>
            <a:pPr algn="ctr"/>
            <a:endParaRPr lang="en-US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HOT ITEMS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Chicken Bites (w)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Sausage Rolls (w)(e)(milk)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Cod Goujons with tartar sauce (w)(e)(f)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Duck Spring Rolls with a </a:t>
            </a:r>
            <a:r>
              <a:rPr lang="en-US" sz="1400" dirty="0" err="1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chilli</a:t>
            </a:r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 dip (w)(barley)(sesame)(so)(</a:t>
            </a:r>
            <a:r>
              <a:rPr lang="en-US" sz="1400" dirty="0" err="1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sul</a:t>
            </a:r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Selection of Mini Vegetarian Quiches (w)(e)(m)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Vegetarian Bites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Bowls of Chips</a:t>
            </a:r>
          </a:p>
          <a:p>
            <a:pPr algn="ctr"/>
            <a:endParaRPr lang="en-US" sz="1400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Dessert Platter to include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Homemade cakes, millionaire shortbreads, macaroons, profiteroles, fresh fruits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(g)(d)(e)(m)(wheat)</a:t>
            </a:r>
          </a:p>
          <a:p>
            <a:pPr algn="ctr"/>
            <a:endParaRPr lang="en-US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At £22.00 per person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Allergens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(G) Gluten (D) Dairy (Sul) </a:t>
            </a:r>
            <a:r>
              <a:rPr lang="en-US" sz="1200" b="1" dirty="0" err="1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Sulphite</a:t>
            </a:r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(E) Eggs (B) Barley (SO) Soya (M) Mustard (F) Fish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(Crus ) Crustacean</a:t>
            </a:r>
          </a:p>
          <a:p>
            <a:pPr algn="ctr"/>
            <a:endParaRPr lang="en-US" sz="1400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Hazlemere Golf Club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Penn Road, Hazlemere, Buckinghamshire, HP15 7LR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Tel – 01494 719300 or email Emily@hazlemeregolfclub.co</a:t>
            </a:r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.uk</a:t>
            </a:r>
          </a:p>
          <a:p>
            <a:pPr algn="ctr"/>
            <a:endParaRPr lang="en-US" sz="1200" b="1" dirty="0">
              <a:latin typeface="Calisto MT" panose="0204060305050503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EFC16-9E24-4753-AB3E-D22B8D900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2386" y="5780273"/>
            <a:ext cx="914479" cy="903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A937C9-1F78-0E2C-4C86-5E64D296A47A}"/>
              </a:ext>
            </a:extLst>
          </p:cNvPr>
          <p:cNvSpPr txBox="1"/>
          <p:nvPr/>
        </p:nvSpPr>
        <p:spPr>
          <a:xfrm>
            <a:off x="-1359836" y="521014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lawik Semibold" panose="020B0702040204020203" pitchFamily="34" charset="0"/>
              </a:rPr>
              <a:t>Tea &amp; Coffee Station</a:t>
            </a:r>
          </a:p>
          <a:p>
            <a:pPr algn="ctr"/>
            <a:r>
              <a:rPr lang="en-US" dirty="0">
                <a:latin typeface="Selawik Semibold" panose="020B0702040204020203" pitchFamily="34" charset="0"/>
              </a:rPr>
              <a:t>Available at £2.00 per cup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3553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E34AC1-42AF-EC41-D179-E60EA636D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044C71-4508-C527-C52C-D289D6A5E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6" y="91794"/>
            <a:ext cx="2210600" cy="15628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06D66AD-A2BE-8EFA-5D82-FF4F7CE8F20F}"/>
              </a:ext>
            </a:extLst>
          </p:cNvPr>
          <p:cNvSpPr txBox="1"/>
          <p:nvPr/>
        </p:nvSpPr>
        <p:spPr>
          <a:xfrm>
            <a:off x="1850571" y="-925285"/>
            <a:ext cx="7750629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endParaRPr lang="en-US" sz="2800" b="1" dirty="0">
              <a:latin typeface="Gadugi" panose="020B05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28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Funeral Buffet E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 selection of sandwiches on white &amp; brown bread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Egg Mayonnaise (m)(e)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Chicken &amp; Avocado with Mayonnaise (m)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Prawn Mayonnaise (crus)(m)(e)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Cream Cheese &amp; Cucumber (D)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Roast Beef &amp; Mustard (M)</a:t>
            </a:r>
          </a:p>
          <a:p>
            <a:pPr algn="ctr"/>
            <a:endParaRPr lang="en-US" sz="1400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HOT ITEMS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Sausage Rolls (w)(e)(milk)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Mini Pork Pies (D)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Vol au vents with selection of 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creamy mushroom, brie &amp; cranberry, cream cheese &amp; salmon topping (w)(d)(f)(m)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Homemade Quiches – salmon &amp; broccoli – Quiche Lorraine (d)(e)(crus)(f)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Breaded mini Camembert rounds (d)(w)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Crispy Tempura Vegetable Bites (m)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Bowls of Chips </a:t>
            </a:r>
          </a:p>
          <a:p>
            <a:pPr algn="ctr"/>
            <a:endParaRPr lang="en-US" sz="1400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Dessert Platter to include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Homemade cakes, millionaire shortbreads, macaroons, profiteroles, fresh fruits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(g)(d)(e)(m)(wheat)</a:t>
            </a:r>
          </a:p>
          <a:p>
            <a:pPr algn="ctr"/>
            <a:endParaRPr lang="en-US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At £28.00 per person</a:t>
            </a: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Allergens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(G) Gluten (D) Dairy (Sul) </a:t>
            </a:r>
            <a:r>
              <a:rPr lang="en-US" sz="1200" b="1" dirty="0" err="1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Sulphite</a:t>
            </a:r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(E) Eggs (B) Barley (SO) Soya (M) Mustard (F) Fish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(Crus ) Crustacean</a:t>
            </a:r>
          </a:p>
          <a:p>
            <a:pPr algn="ctr"/>
            <a:endParaRPr lang="en-US" sz="1200" b="1" dirty="0">
              <a:latin typeface="Selawik Semibold" panose="020B0702040204020203" pitchFamily="34" charset="0"/>
              <a:ea typeface="Gadugi" panose="020B0502040204020203" pitchFamily="34" charset="0"/>
              <a:cs typeface="Aharoni" panose="02010803020104030203" pitchFamily="2" charset="-79"/>
            </a:endParaRPr>
          </a:p>
          <a:p>
            <a:pPr algn="ctr"/>
            <a:r>
              <a:rPr lang="en-US" sz="1400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Hazlemere Golf Club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Penn Road, Hazlemere, Buckinghamshire, HP15 7LR</a:t>
            </a:r>
          </a:p>
          <a:p>
            <a:pPr algn="ctr"/>
            <a:r>
              <a:rPr lang="en-US" sz="1200" b="1" dirty="0">
                <a:latin typeface="Selawik Semibold" panose="020B07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Tel – 01494 719300 or email Emily@hazlemeregolfclub.co</a:t>
            </a:r>
            <a:r>
              <a:rPr lang="en-US" sz="1200" b="1" dirty="0">
                <a:latin typeface="Gadugi" panose="020B0502040204020203" pitchFamily="34" charset="0"/>
                <a:ea typeface="Gadugi" panose="020B0502040204020203" pitchFamily="34" charset="0"/>
                <a:cs typeface="Aharoni" panose="02010803020104030203" pitchFamily="2" charset="-79"/>
              </a:rPr>
              <a:t>.uk</a:t>
            </a:r>
          </a:p>
          <a:p>
            <a:pPr algn="ctr"/>
            <a:endParaRPr lang="en-US" sz="1200" b="1" dirty="0">
              <a:latin typeface="Calisto MT" panose="0204060305050503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1E9305-1251-4E3A-C168-3867008293D0}"/>
              </a:ext>
            </a:extLst>
          </p:cNvPr>
          <p:cNvSpPr txBox="1"/>
          <p:nvPr/>
        </p:nvSpPr>
        <p:spPr>
          <a:xfrm>
            <a:off x="-1360714" y="50870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Selawik Semibold" panose="020B0702040204020203" pitchFamily="34" charset="0"/>
              </a:rPr>
              <a:t>Tea &amp; Coffee Station</a:t>
            </a:r>
          </a:p>
          <a:p>
            <a:pPr algn="ctr"/>
            <a:r>
              <a:rPr lang="en-US" dirty="0">
                <a:latin typeface="Selawik Semibold" panose="020B0702040204020203" pitchFamily="34" charset="0"/>
              </a:rPr>
              <a:t>Available at £2.00 per cup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A2C81F-A0AF-8D4D-4D67-B33002B0E8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194" y="5625960"/>
            <a:ext cx="1034183" cy="90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017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B10E303-7FE1-85FF-67B2-5FE10B16212E}"/>
              </a:ext>
            </a:extLst>
          </p:cNvPr>
          <p:cNvGraphicFramePr>
            <a:graphicFrameLocks noGrp="1"/>
          </p:cNvGraphicFramePr>
          <p:nvPr/>
        </p:nvGraphicFramePr>
        <p:xfrm>
          <a:off x="301127" y="0"/>
          <a:ext cx="11589745" cy="63676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52869">
                  <a:extLst>
                    <a:ext uri="{9D8B030D-6E8A-4147-A177-3AD203B41FA5}">
                      <a16:colId xmlns:a16="http://schemas.microsoft.com/office/drawing/2014/main" val="717907068"/>
                    </a:ext>
                  </a:extLst>
                </a:gridCol>
                <a:gridCol w="6236876">
                  <a:extLst>
                    <a:ext uri="{9D8B030D-6E8A-4147-A177-3AD203B41FA5}">
                      <a16:colId xmlns:a16="http://schemas.microsoft.com/office/drawing/2014/main" val="2370636961"/>
                    </a:ext>
                  </a:extLst>
                </a:gridCol>
              </a:tblGrid>
              <a:tr h="520040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Amasis MT Pro Light" panose="02040304050005020304" pitchFamily="18" charset="0"/>
                        </a:rPr>
                        <a:t>HAZLEMERE GOLF CLUB WINE LIST</a:t>
                      </a:r>
                      <a:endParaRPr lang="en-GB" sz="1800" b="1" dirty="0">
                        <a:solidFill>
                          <a:schemeClr val="tx1"/>
                        </a:solidFill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tx1"/>
                          </a:solidFill>
                          <a:latin typeface="Amasis MT Pro Light" panose="02040304050005020304" pitchFamily="18" charset="0"/>
                        </a:rPr>
                        <a:t>Price List as of JANUARY 2026 please note prices may increase due to inflationary rate rises</a:t>
                      </a:r>
                      <a:endParaRPr lang="en-GB" sz="1200" b="1" dirty="0">
                        <a:solidFill>
                          <a:schemeClr val="tx1"/>
                        </a:solidFill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337923"/>
                  </a:ext>
                </a:extLst>
              </a:tr>
              <a:tr h="42002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masis MT Pro Light" panose="02040304050005020304" pitchFamily="18" charset="0"/>
                        </a:rPr>
                        <a:t>White Wines</a:t>
                      </a:r>
                      <a:endParaRPr lang="en-GB" sz="1800" b="1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1200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5693835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Amasis MT Pro Light" panose="02040304050005020304" pitchFamily="18" charset="0"/>
                        </a:rPr>
                        <a:t>Previata</a:t>
                      </a:r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 Pinot </a:t>
                      </a:r>
                      <a:r>
                        <a:rPr lang="en-US" sz="1200" b="1" dirty="0" err="1">
                          <a:latin typeface="Amasis MT Pro Light" panose="02040304050005020304" pitchFamily="18" charset="0"/>
                        </a:rPr>
                        <a:t>Grigo</a:t>
                      </a:r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 Delle </a:t>
                      </a:r>
                      <a:r>
                        <a:rPr lang="en-US" sz="1200" b="1" dirty="0" err="1">
                          <a:latin typeface="Amasis MT Pro Light" panose="02040304050005020304" pitchFamily="18" charset="0"/>
                        </a:rPr>
                        <a:t>Venezie</a:t>
                      </a:r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, Italy 12%</a:t>
                      </a:r>
                    </a:p>
                    <a:p>
                      <a:pPr algn="ctr"/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Crisp and fruity with crunchy fruit, citrusy acidity and a long refreshing finish </a:t>
                      </a:r>
                      <a:endParaRPr lang="en-GB" sz="1200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masis MT Pro Light" panose="02040304050005020304" pitchFamily="18" charset="0"/>
                        </a:rPr>
                        <a:t>£24.00 per bottle</a:t>
                      </a:r>
                      <a:endParaRPr lang="en-GB" sz="1400" b="1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44875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Mud House Sauvignon Blanc, Chile 12.5%</a:t>
                      </a:r>
                    </a:p>
                    <a:p>
                      <a:pPr algn="ctr"/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Zesty white wine rich in a fruit intensity and vitality with generous </a:t>
                      </a:r>
                      <a:r>
                        <a:rPr lang="en-US" sz="1200" dirty="0" err="1">
                          <a:latin typeface="Amasis MT Pro Light" panose="02040304050005020304" pitchFamily="18" charset="0"/>
                        </a:rPr>
                        <a:t>flavour</a:t>
                      </a:r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 complexity and refreshing crispness</a:t>
                      </a:r>
                      <a:endParaRPr lang="en-GB" sz="1200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masis MT Pro Light" panose="02040304050005020304" pitchFamily="18" charset="0"/>
                        </a:rPr>
                        <a:t>£28.00 per bottle</a:t>
                      </a:r>
                      <a:endParaRPr lang="en-GB" sz="1400" b="1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4242099"/>
                  </a:ext>
                </a:extLst>
              </a:tr>
              <a:tr h="35347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masis MT Pro Light" panose="02040304050005020304" pitchFamily="18" charset="0"/>
                        </a:rPr>
                        <a:t>Rose Wines</a:t>
                      </a:r>
                      <a:endParaRPr lang="en-GB" sz="1800" b="1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8520776"/>
                  </a:ext>
                </a:extLst>
              </a:tr>
              <a:tr h="61858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Amasis MT Pro Light" panose="02040304050005020304" pitchFamily="18" charset="0"/>
                        </a:rPr>
                        <a:t>Previta</a:t>
                      </a:r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 Pinot Grigio Blush, Italy 12%</a:t>
                      </a:r>
                    </a:p>
                    <a:p>
                      <a:pPr algn="ctr"/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Fruity and refreshing with </a:t>
                      </a:r>
                      <a:r>
                        <a:rPr lang="en-US" sz="1200" dirty="0" err="1">
                          <a:latin typeface="Amasis MT Pro Light" panose="02040304050005020304" pitchFamily="18" charset="0"/>
                        </a:rPr>
                        <a:t>flavours</a:t>
                      </a:r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 of apricot, peach &amp; strawberries</a:t>
                      </a:r>
                      <a:endParaRPr lang="en-GB" sz="1200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masis MT Pro Light" panose="02040304050005020304" pitchFamily="18" charset="0"/>
                        </a:rPr>
                        <a:t>£25.00 </a:t>
                      </a:r>
                      <a:r>
                        <a:rPr lang="en-US" sz="1400" b="1" dirty="0">
                          <a:latin typeface="Amasis MT Pro Light" panose="02040304050005020304" pitchFamily="18" charset="0"/>
                        </a:rPr>
                        <a:t>per bottle</a:t>
                      </a:r>
                    </a:p>
                    <a:p>
                      <a:pPr algn="l"/>
                      <a:endParaRPr lang="en-US" sz="1400" b="1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707768"/>
                  </a:ext>
                </a:extLst>
              </a:tr>
              <a:tr h="58465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Calvet Rose, France 11%</a:t>
                      </a:r>
                    </a:p>
                    <a:p>
                      <a:pPr algn="ctr"/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Pleasant on the palate with a ripe summer berry fruit compote</a:t>
                      </a:r>
                      <a:endParaRPr lang="en-GB" sz="1200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masis MT Pro Light" panose="02040304050005020304" pitchFamily="18" charset="0"/>
                        </a:rPr>
                        <a:t>£22.00 per bottle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28296023"/>
                  </a:ext>
                </a:extLst>
              </a:tr>
              <a:tr h="35347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masis MT Pro Light" panose="02040304050005020304" pitchFamily="18" charset="0"/>
                        </a:rPr>
                        <a:t>Red Wines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533876"/>
                  </a:ext>
                </a:extLst>
              </a:tr>
              <a:tr h="58820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San Andres Valle Central Merlot, Chile 12.5%</a:t>
                      </a:r>
                    </a:p>
                    <a:p>
                      <a:pPr algn="ctr"/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Fruit </a:t>
                      </a:r>
                      <a:r>
                        <a:rPr lang="en-US" sz="1200" dirty="0" err="1">
                          <a:latin typeface="Amasis MT Pro Light" panose="02040304050005020304" pitchFamily="18" charset="0"/>
                        </a:rPr>
                        <a:t>flavours</a:t>
                      </a:r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 of ripe, cherry and plum and a delicate hint of spice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masis MT Pro Light" panose="02040304050005020304" pitchFamily="18" charset="0"/>
                        </a:rPr>
                        <a:t>£26.00 per bottle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08954580"/>
                  </a:ext>
                </a:extLst>
              </a:tr>
              <a:tr h="44184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latin typeface="Amasis MT Pro Light" panose="02040304050005020304" pitchFamily="18" charset="0"/>
                        </a:rPr>
                        <a:t>Trivento</a:t>
                      </a:r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 Reserve Malbec, Argentina 13.5%</a:t>
                      </a:r>
                    </a:p>
                    <a:p>
                      <a:pPr algn="ctr"/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Plum and raspberry aromas with vanilla notes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masis MT Pro Light" panose="02040304050005020304" pitchFamily="18" charset="0"/>
                        </a:rPr>
                        <a:t>£29.50 per bottle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96079806"/>
                  </a:ext>
                </a:extLst>
              </a:tr>
              <a:tr h="353476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latin typeface="Amasis MT Pro Light" panose="02040304050005020304" pitchFamily="18" charset="0"/>
                        </a:rPr>
                        <a:t>Sparkling Wines &amp; Champagne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400" b="1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0125850"/>
                  </a:ext>
                </a:extLst>
              </a:tr>
              <a:tr h="30994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Prosecco Vino Spumante, Italy 10.5%</a:t>
                      </a:r>
                    </a:p>
                    <a:p>
                      <a:pPr algn="ctr"/>
                      <a:r>
                        <a:rPr lang="en-US" sz="1200" dirty="0">
                          <a:latin typeface="Amasis MT Pro Light" panose="02040304050005020304" pitchFamily="18" charset="0"/>
                        </a:rPr>
                        <a:t>Lemon fruit notes &amp; a refreshing lively style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masis MT Pro Light" panose="02040304050005020304" pitchFamily="18" charset="0"/>
                        </a:rPr>
                        <a:t>£27.00 per bottle</a:t>
                      </a:r>
                    </a:p>
                    <a:p>
                      <a:pPr algn="l"/>
                      <a:endParaRPr lang="en-US" sz="1400" b="1" dirty="0">
                        <a:latin typeface="Amasis MT Pro Light" panose="02040304050005020304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339054"/>
                  </a:ext>
                </a:extLst>
              </a:tr>
              <a:tr h="294563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latin typeface="Amasis MT Pro Light" panose="02040304050005020304" pitchFamily="18" charset="0"/>
                        </a:rPr>
                        <a:t>Taittinger Champagne Brut Reserve, Reims 12.5%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dirty="0">
                          <a:latin typeface="Amasis MT Pro Light" panose="02040304050005020304" pitchFamily="18" charset="0"/>
                        </a:rPr>
                        <a:t>£70.00 per bottle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87385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96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RetrospectVTI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1406</Words>
  <Application>Microsoft Office PowerPoint</Application>
  <PresentationFormat>Widescreen</PresentationFormat>
  <Paragraphs>226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24" baseType="lpstr">
      <vt:lpstr>Amasis MT Pro Light</vt:lpstr>
      <vt:lpstr>Aptos</vt:lpstr>
      <vt:lpstr>Aptos Display</vt:lpstr>
      <vt:lpstr>Arial</vt:lpstr>
      <vt:lpstr>Baskerville Old Face</vt:lpstr>
      <vt:lpstr>Calibri</vt:lpstr>
      <vt:lpstr>Calisto MT</vt:lpstr>
      <vt:lpstr>Eras Medium ITC</vt:lpstr>
      <vt:lpstr>Gadugi</vt:lpstr>
      <vt:lpstr>Georgia Pro Cond Light</vt:lpstr>
      <vt:lpstr>Selawik Semibold</vt:lpstr>
      <vt:lpstr>Speak Pro</vt:lpstr>
      <vt:lpstr>Office Theme</vt:lpstr>
      <vt:lpstr>RetrospectVTI</vt:lpstr>
      <vt:lpstr>Celebrations of Life at Hazlemere Golf Club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Emily Glover</dc:creator>
  <cp:lastModifiedBy>Emily Glover</cp:lastModifiedBy>
  <cp:revision>2</cp:revision>
  <dcterms:created xsi:type="dcterms:W3CDTF">2026-02-22T10:13:24Z</dcterms:created>
  <dcterms:modified xsi:type="dcterms:W3CDTF">2026-02-24T11:54:08Z</dcterms:modified>
</cp:coreProperties>
</file>