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8"/>
  </p:notesMasterIdLst>
  <p:sldIdLst>
    <p:sldId id="256" r:id="rId5"/>
    <p:sldId id="267" r:id="rId6"/>
    <p:sldId id="258" r:id="rId7"/>
    <p:sldId id="298" r:id="rId8"/>
    <p:sldId id="262" r:id="rId9"/>
    <p:sldId id="290" r:id="rId10"/>
    <p:sldId id="291" r:id="rId11"/>
    <p:sldId id="264" r:id="rId12"/>
    <p:sldId id="265" r:id="rId13"/>
    <p:sldId id="266" r:id="rId14"/>
    <p:sldId id="293" r:id="rId15"/>
    <p:sldId id="268" r:id="rId16"/>
    <p:sldId id="269" r:id="rId17"/>
    <p:sldId id="270" r:id="rId18"/>
    <p:sldId id="274" r:id="rId19"/>
    <p:sldId id="299" r:id="rId20"/>
    <p:sldId id="284" r:id="rId21"/>
    <p:sldId id="286" r:id="rId22"/>
    <p:sldId id="287" r:id="rId23"/>
    <p:sldId id="294" r:id="rId24"/>
    <p:sldId id="296" r:id="rId25"/>
    <p:sldId id="297" r:id="rId26"/>
    <p:sldId id="288"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3324" autoAdjust="0"/>
  </p:normalViewPr>
  <p:slideViewPr>
    <p:cSldViewPr snapToGrid="0">
      <p:cViewPr varScale="1">
        <p:scale>
          <a:sx n="59" d="100"/>
          <a:sy n="59" d="100"/>
        </p:scale>
        <p:origin x="948" y="52"/>
      </p:cViewPr>
      <p:guideLst/>
    </p:cSldViewPr>
  </p:slideViewPr>
  <p:outlineViewPr>
    <p:cViewPr>
      <p:scale>
        <a:sx n="33" d="100"/>
        <a:sy n="33" d="100"/>
      </p:scale>
      <p:origin x="0" y="-4684"/>
    </p:cViewPr>
  </p:outlineViewPr>
  <p:notesTextViewPr>
    <p:cViewPr>
      <p:scale>
        <a:sx n="1" d="1"/>
        <a:sy n="1" d="1"/>
      </p:scale>
      <p:origin x="0" y="0"/>
    </p:cViewPr>
  </p:notesTextViewPr>
  <p:sorterViewPr>
    <p:cViewPr>
      <p:scale>
        <a:sx n="100" d="100"/>
        <a:sy n="100" d="100"/>
      </p:scale>
      <p:origin x="0" y="-4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055DB36-83B1-445B-9D05-F7598634C38C}" type="datetimeFigureOut">
              <a:rPr lang="en-GB" smtClean="0"/>
              <a:t>13/02/2026</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7FB5CF2-C6E8-4F57-A7AF-F28D42E040DF}" type="slidenum">
              <a:rPr lang="en-GB" smtClean="0"/>
              <a:t>‹#›</a:t>
            </a:fld>
            <a:endParaRPr lang="en-GB" dirty="0"/>
          </a:p>
        </p:txBody>
      </p:sp>
    </p:spTree>
    <p:extLst>
      <p:ext uri="{BB962C8B-B14F-4D97-AF65-F5344CB8AC3E}">
        <p14:creationId xmlns:p14="http://schemas.microsoft.com/office/powerpoint/2010/main" val="325491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B5CF2-C6E8-4F57-A7AF-F28D42E040DF}" type="slidenum">
              <a:rPr lang="en-GB" smtClean="0"/>
              <a:t>3</a:t>
            </a:fld>
            <a:endParaRPr lang="en-GB" dirty="0"/>
          </a:p>
        </p:txBody>
      </p:sp>
    </p:spTree>
    <p:extLst>
      <p:ext uri="{BB962C8B-B14F-4D97-AF65-F5344CB8AC3E}">
        <p14:creationId xmlns:p14="http://schemas.microsoft.com/office/powerpoint/2010/main" val="345222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B5CF2-C6E8-4F57-A7AF-F28D42E040DF}" type="slidenum">
              <a:rPr lang="en-GB" smtClean="0"/>
              <a:t>9</a:t>
            </a:fld>
            <a:endParaRPr lang="en-GB" dirty="0"/>
          </a:p>
        </p:txBody>
      </p:sp>
    </p:spTree>
    <p:extLst>
      <p:ext uri="{BB962C8B-B14F-4D97-AF65-F5344CB8AC3E}">
        <p14:creationId xmlns:p14="http://schemas.microsoft.com/office/powerpoint/2010/main" val="45374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B5CF2-C6E8-4F57-A7AF-F28D42E040DF}" type="slidenum">
              <a:rPr lang="en-GB" smtClean="0"/>
              <a:t>18</a:t>
            </a:fld>
            <a:endParaRPr lang="en-GB" dirty="0"/>
          </a:p>
        </p:txBody>
      </p:sp>
    </p:spTree>
    <p:extLst>
      <p:ext uri="{BB962C8B-B14F-4D97-AF65-F5344CB8AC3E}">
        <p14:creationId xmlns:p14="http://schemas.microsoft.com/office/powerpoint/2010/main" val="403499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FB5CF2-C6E8-4F57-A7AF-F28D42E040DF}" type="slidenum">
              <a:rPr lang="en-GB" smtClean="0"/>
              <a:t>19</a:t>
            </a:fld>
            <a:endParaRPr lang="en-GB" dirty="0"/>
          </a:p>
        </p:txBody>
      </p:sp>
    </p:spTree>
    <p:extLst>
      <p:ext uri="{BB962C8B-B14F-4D97-AF65-F5344CB8AC3E}">
        <p14:creationId xmlns:p14="http://schemas.microsoft.com/office/powerpoint/2010/main" val="333051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723B8-775C-569D-6D78-0A3F7D775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45E41-2AC2-62F1-F974-06B554111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A4FAE-A70C-836D-DF4F-B259B7335E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39091F-D39E-00E6-20B7-BEF754F4AE3B}"/>
              </a:ext>
            </a:extLst>
          </p:cNvPr>
          <p:cNvSpPr>
            <a:spLocks noGrp="1"/>
          </p:cNvSpPr>
          <p:nvPr>
            <p:ph type="sldNum" sz="quarter" idx="5"/>
          </p:nvPr>
        </p:nvSpPr>
        <p:spPr/>
        <p:txBody>
          <a:bodyPr/>
          <a:lstStyle/>
          <a:p>
            <a:fld id="{A7FB5CF2-C6E8-4F57-A7AF-F28D42E040DF}" type="slidenum">
              <a:rPr lang="en-GB" smtClean="0"/>
              <a:t>20</a:t>
            </a:fld>
            <a:endParaRPr lang="en-GB" dirty="0"/>
          </a:p>
        </p:txBody>
      </p:sp>
    </p:spTree>
    <p:extLst>
      <p:ext uri="{BB962C8B-B14F-4D97-AF65-F5344CB8AC3E}">
        <p14:creationId xmlns:p14="http://schemas.microsoft.com/office/powerpoint/2010/main" val="4086423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EDEA7-4D13-AC5E-0ACD-3E29067FE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42A93-C8F9-C174-91EE-47C254C61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0D08E-55F8-9339-4176-1B25AD14C1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E00C74-6C2B-BB78-DED0-443B52661AF8}"/>
              </a:ext>
            </a:extLst>
          </p:cNvPr>
          <p:cNvSpPr>
            <a:spLocks noGrp="1"/>
          </p:cNvSpPr>
          <p:nvPr>
            <p:ph type="sldNum" sz="quarter" idx="5"/>
          </p:nvPr>
        </p:nvSpPr>
        <p:spPr/>
        <p:txBody>
          <a:bodyPr/>
          <a:lstStyle/>
          <a:p>
            <a:fld id="{A7FB5CF2-C6E8-4F57-A7AF-F28D42E040DF}" type="slidenum">
              <a:rPr lang="en-GB" smtClean="0"/>
              <a:t>21</a:t>
            </a:fld>
            <a:endParaRPr lang="en-GB" dirty="0"/>
          </a:p>
        </p:txBody>
      </p:sp>
    </p:spTree>
    <p:extLst>
      <p:ext uri="{BB962C8B-B14F-4D97-AF65-F5344CB8AC3E}">
        <p14:creationId xmlns:p14="http://schemas.microsoft.com/office/powerpoint/2010/main" val="212573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2/13/2026</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770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2/13/2026</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369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2/13/2026</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41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2/13/2026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37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2/13/2026</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2/13/2026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7318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2/13/2026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454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2/13/2026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039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2/13/2026</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673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2/13/2026</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89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2/13/2026</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431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2/13/2026</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9711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hyperlink" Target="mailto:Emily@hazlemeregolfclub.co.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emily@hazlemeregolfclub.co.uk"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emily@hazlemeregolfclub.co.uk"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mailto:emilyg@hazlemeregolfclub.co.uk"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emily@hazlemeregolfclub.co.uk"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hyperlink" Target="mailto:Emily@hazlemeregolfclub.co.uk" TargetMode="External"/><Relationship Id="rId4" Type="http://schemas.openxmlformats.org/officeDocument/2006/relationships/hyperlink" Target="http://www.hazlemeregolfclub.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C869C3B-5565-4AAC-86A8-9EB0AB1C6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25DBAC-445D-4C97-96E7-1E78BF49261D}"/>
              </a:ext>
            </a:extLst>
          </p:cNvPr>
          <p:cNvSpPr>
            <a:spLocks noGrp="1"/>
          </p:cNvSpPr>
          <p:nvPr>
            <p:ph type="ctrTitle"/>
          </p:nvPr>
        </p:nvSpPr>
        <p:spPr>
          <a:xfrm>
            <a:off x="638423" y="3807725"/>
            <a:ext cx="10909073" cy="1447062"/>
          </a:xfrm>
        </p:spPr>
        <p:txBody>
          <a:bodyPr>
            <a:normAutofit/>
          </a:bodyPr>
          <a:lstStyle/>
          <a:p>
            <a:pPr algn="ctr"/>
            <a:r>
              <a:rPr lang="en-GB" sz="6000" b="1" dirty="0"/>
              <a:t>WEDDINGS &amp; CELEBRATIONS</a:t>
            </a:r>
          </a:p>
        </p:txBody>
      </p:sp>
      <p:cxnSp>
        <p:nvCxnSpPr>
          <p:cNvPr id="45" name="Straight Connector 44">
            <a:extLst>
              <a:ext uri="{FF2B5EF4-FFF2-40B4-BE49-F238E27FC236}">
                <a16:creationId xmlns:a16="http://schemas.microsoft.com/office/drawing/2014/main" id="{F41136EC-EC34-4D08-B5AB-8CE5870B1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600" y="5415653"/>
            <a:ext cx="8686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64CBAAB-7956-4763-9F69-A3FDBF1AC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pic>
        <p:nvPicPr>
          <p:cNvPr id="5" name="Picture 4">
            <a:extLst>
              <a:ext uri="{FF2B5EF4-FFF2-40B4-BE49-F238E27FC236}">
                <a16:creationId xmlns:a16="http://schemas.microsoft.com/office/drawing/2014/main" id="{0846E2C8-5ED2-4D8F-9096-7E3C60330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01" y="76814"/>
            <a:ext cx="2002970" cy="1545600"/>
          </a:xfrm>
          <a:prstGeom prst="rect">
            <a:avLst/>
          </a:prstGeom>
        </p:spPr>
      </p:pic>
      <p:pic>
        <p:nvPicPr>
          <p:cNvPr id="7" name="Picture 6">
            <a:extLst>
              <a:ext uri="{FF2B5EF4-FFF2-40B4-BE49-F238E27FC236}">
                <a16:creationId xmlns:a16="http://schemas.microsoft.com/office/drawing/2014/main" id="{2D0611C6-9C42-A967-DA4E-77E8CA1BE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521" y="1491654"/>
            <a:ext cx="7283133" cy="2698368"/>
          </a:xfrm>
          <a:prstGeom prst="rect">
            <a:avLst/>
          </a:prstGeom>
        </p:spPr>
      </p:pic>
      <p:sp>
        <p:nvSpPr>
          <p:cNvPr id="3" name="TextBox 2">
            <a:extLst>
              <a:ext uri="{FF2B5EF4-FFF2-40B4-BE49-F238E27FC236}">
                <a16:creationId xmlns:a16="http://schemas.microsoft.com/office/drawing/2014/main" id="{B97260F5-BFEF-CB8D-681F-DDE4B810DD17}"/>
              </a:ext>
            </a:extLst>
          </p:cNvPr>
          <p:cNvSpPr txBox="1"/>
          <p:nvPr/>
        </p:nvSpPr>
        <p:spPr>
          <a:xfrm>
            <a:off x="2079171" y="5595614"/>
            <a:ext cx="8360229" cy="646331"/>
          </a:xfrm>
          <a:prstGeom prst="rect">
            <a:avLst/>
          </a:prstGeom>
          <a:noFill/>
        </p:spPr>
        <p:txBody>
          <a:bodyPr wrap="square" rtlCol="0">
            <a:spAutoFit/>
          </a:bodyPr>
          <a:lstStyle/>
          <a:p>
            <a:pPr algn="ctr"/>
            <a:r>
              <a:rPr lang="en-US" b="1" dirty="0"/>
              <a:t>Hazlemere Golf Club – Penn Road – Hazlemere – Buckinghamshire - HP15 73R</a:t>
            </a:r>
          </a:p>
          <a:p>
            <a:pPr algn="ctr"/>
            <a:r>
              <a:rPr lang="en-US" b="1" dirty="0">
                <a:hlinkClick r:id="rId4"/>
              </a:rPr>
              <a:t>emily@hazlemeregolfclub.co.uk</a:t>
            </a:r>
            <a:r>
              <a:rPr lang="en-US" b="1" dirty="0"/>
              <a:t> – Tel 01494 719300</a:t>
            </a:r>
            <a:endParaRPr lang="en-GB" b="1" dirty="0"/>
          </a:p>
        </p:txBody>
      </p:sp>
    </p:spTree>
    <p:extLst>
      <p:ext uri="{BB962C8B-B14F-4D97-AF65-F5344CB8AC3E}">
        <p14:creationId xmlns:p14="http://schemas.microsoft.com/office/powerpoint/2010/main" val="423538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cxnSp>
        <p:nvCxnSpPr>
          <p:cNvPr id="19" name="Straight Connector 1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sp>
        <p:nvSpPr>
          <p:cNvPr id="2" name="Title 1">
            <a:extLst>
              <a:ext uri="{FF2B5EF4-FFF2-40B4-BE49-F238E27FC236}">
                <a16:creationId xmlns:a16="http://schemas.microsoft.com/office/drawing/2014/main" id="{178FDE9C-B0CB-4B5E-B3B0-47E6551D3F8C}"/>
              </a:ext>
            </a:extLst>
          </p:cNvPr>
          <p:cNvSpPr>
            <a:spLocks noGrp="1"/>
          </p:cNvSpPr>
          <p:nvPr>
            <p:ph type="title"/>
          </p:nvPr>
        </p:nvSpPr>
        <p:spPr>
          <a:xfrm>
            <a:off x="92500" y="-225332"/>
            <a:ext cx="3448259" cy="1666501"/>
          </a:xfrm>
        </p:spPr>
        <p:txBody>
          <a:bodyPr vert="horz" lIns="91440" tIns="45720" rIns="91440" bIns="45720" rtlCol="0" anchor="b">
            <a:normAutofit/>
          </a:bodyPr>
          <a:lstStyle/>
          <a:p>
            <a:r>
              <a:rPr lang="en-US" sz="4000" dirty="0">
                <a:solidFill>
                  <a:srgbClr val="FFFFFF"/>
                </a:solidFill>
              </a:rPr>
              <a:t>Wedding Breakfast</a:t>
            </a:r>
          </a:p>
        </p:txBody>
      </p:sp>
      <p:cxnSp>
        <p:nvCxnSpPr>
          <p:cNvPr id="23" name="Straight Connector 2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Content Placeholder 12">
            <a:extLst>
              <a:ext uri="{FF2B5EF4-FFF2-40B4-BE49-F238E27FC236}">
                <a16:creationId xmlns:a16="http://schemas.microsoft.com/office/drawing/2014/main" id="{0A5B882E-3B11-4FDE-BD44-0BF90F618379}"/>
              </a:ext>
            </a:extLst>
          </p:cNvPr>
          <p:cNvPicPr>
            <a:picLocks noGrp="1" noChangeAspect="1"/>
          </p:cNvPicPr>
          <p:nvPr>
            <p:ph sz="half" idx="2"/>
          </p:nvPr>
        </p:nvPicPr>
        <p:blipFill>
          <a:blip r:embed="rId2"/>
          <a:stretch>
            <a:fillRect/>
          </a:stretch>
        </p:blipFill>
        <p:spPr>
          <a:xfrm>
            <a:off x="3251819" y="90546"/>
            <a:ext cx="2396521" cy="1098267"/>
          </a:xfrm>
          <a:prstGeom prst="rect">
            <a:avLst/>
          </a:prstGeom>
        </p:spPr>
      </p:pic>
      <p:sp>
        <p:nvSpPr>
          <p:cNvPr id="14" name="TextBox 13">
            <a:extLst>
              <a:ext uri="{FF2B5EF4-FFF2-40B4-BE49-F238E27FC236}">
                <a16:creationId xmlns:a16="http://schemas.microsoft.com/office/drawing/2014/main" id="{85EA0EF6-C671-4968-B5C0-2BCF6E4E4ED9}"/>
              </a:ext>
            </a:extLst>
          </p:cNvPr>
          <p:cNvSpPr txBox="1"/>
          <p:nvPr/>
        </p:nvSpPr>
        <p:spPr>
          <a:xfrm>
            <a:off x="92500" y="2368637"/>
            <a:ext cx="4357580" cy="4524315"/>
          </a:xfrm>
          <a:prstGeom prst="rect">
            <a:avLst/>
          </a:prstGeom>
          <a:noFill/>
        </p:spPr>
        <p:txBody>
          <a:bodyPr wrap="square" rtlCol="0">
            <a:spAutoFit/>
          </a:bodyPr>
          <a:lstStyle/>
          <a:p>
            <a:r>
              <a:rPr lang="en-GB" dirty="0"/>
              <a:t>Create your own delicious Wedding Menu</a:t>
            </a:r>
          </a:p>
          <a:p>
            <a:r>
              <a:rPr lang="en-GB" b="1" u="sng" dirty="0"/>
              <a:t>Set Menu</a:t>
            </a:r>
          </a:p>
          <a:p>
            <a:r>
              <a:rPr lang="en-GB" dirty="0"/>
              <a:t>All your guests having the same starter, main course &amp; dessert</a:t>
            </a:r>
          </a:p>
          <a:p>
            <a:r>
              <a:rPr lang="en-GB" dirty="0"/>
              <a:t>At £40.00 per person</a:t>
            </a:r>
          </a:p>
          <a:p>
            <a:endParaRPr lang="en-GB" dirty="0"/>
          </a:p>
          <a:p>
            <a:r>
              <a:rPr lang="en-GB" b="1" u="sng" dirty="0"/>
              <a:t>Choice Menu</a:t>
            </a:r>
          </a:p>
          <a:p>
            <a:r>
              <a:rPr lang="en-GB" dirty="0"/>
              <a:t>All your guests choosing from 2 starters, 2 mains and 2 desserts</a:t>
            </a:r>
          </a:p>
          <a:p>
            <a:r>
              <a:rPr lang="en-GB" dirty="0"/>
              <a:t>At £44.00 per person </a:t>
            </a:r>
          </a:p>
          <a:p>
            <a:r>
              <a:rPr lang="en-GB" dirty="0"/>
              <a:t>We do cater for vegetarians and guests with specific dietary requirements if known in advance of your big day.</a:t>
            </a:r>
          </a:p>
          <a:p>
            <a:r>
              <a:rPr lang="en-GB" dirty="0"/>
              <a:t>A full table plan with your guests menu choices will need to be supplied 2 weeks prior.</a:t>
            </a:r>
          </a:p>
        </p:txBody>
      </p:sp>
      <p:pic>
        <p:nvPicPr>
          <p:cNvPr id="8" name="Picture 7">
            <a:extLst>
              <a:ext uri="{FF2B5EF4-FFF2-40B4-BE49-F238E27FC236}">
                <a16:creationId xmlns:a16="http://schemas.microsoft.com/office/drawing/2014/main" id="{0C2F9114-43A9-B9D9-5567-6A3F0BD6A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628" y="90546"/>
            <a:ext cx="6251851" cy="6676908"/>
          </a:xfrm>
          <a:prstGeom prst="rect">
            <a:avLst/>
          </a:prstGeom>
        </p:spPr>
      </p:pic>
    </p:spTree>
    <p:extLst>
      <p:ext uri="{BB962C8B-B14F-4D97-AF65-F5344CB8AC3E}">
        <p14:creationId xmlns:p14="http://schemas.microsoft.com/office/powerpoint/2010/main" val="3126888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6000"/>
            <a:lum/>
          </a:blip>
          <a:srcRect/>
          <a:stretch>
            <a:fillRect/>
          </a:stretch>
        </a:blipFill>
        <a:effectLst/>
      </p:bgPr>
    </p:bg>
    <p:spTree>
      <p:nvGrpSpPr>
        <p:cNvPr id="1" name="">
          <a:extLst>
            <a:ext uri="{FF2B5EF4-FFF2-40B4-BE49-F238E27FC236}">
              <a16:creationId xmlns:a16="http://schemas.microsoft.com/office/drawing/2014/main" id="{BAB086F4-86CE-D5C4-4145-A82667159611}"/>
            </a:ext>
          </a:extLst>
        </p:cNvPr>
        <p:cNvGrpSpPr/>
        <p:nvPr/>
      </p:nvGrpSpPr>
      <p:grpSpPr>
        <a:xfrm>
          <a:off x="0" y="0"/>
          <a:ext cx="0" cy="0"/>
          <a:chOff x="0" y="0"/>
          <a:chExt cx="0" cy="0"/>
        </a:xfrm>
      </p:grpSpPr>
      <p:sp>
        <p:nvSpPr>
          <p:cNvPr id="21" name="Rectangle 15">
            <a:extLst>
              <a:ext uri="{FF2B5EF4-FFF2-40B4-BE49-F238E27FC236}">
                <a16:creationId xmlns:a16="http://schemas.microsoft.com/office/drawing/2014/main" id="{390EF19A-4A24-055E-7BC2-326E10E7B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7">
            <a:extLst>
              <a:ext uri="{FF2B5EF4-FFF2-40B4-BE49-F238E27FC236}">
                <a16:creationId xmlns:a16="http://schemas.microsoft.com/office/drawing/2014/main" id="{6731FE4E-DA08-5365-35A7-A1B2CFB90B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08D8F85-FD3A-CF35-E44A-43EC1795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E107A27-9F07-1BF7-9AF5-0FA6E885CA11}"/>
              </a:ext>
            </a:extLst>
          </p:cNvPr>
          <p:cNvSpPr/>
          <p:nvPr/>
        </p:nvSpPr>
        <p:spPr>
          <a:xfrm>
            <a:off x="522732" y="828865"/>
            <a:ext cx="11274552" cy="5188728"/>
          </a:xfrm>
          <a:prstGeom prst="rect">
            <a:avLst/>
          </a:prstGeom>
        </p:spPr>
        <p:txBody>
          <a:bodyPr wrap="square" anchor="t">
            <a:spAutoFit/>
          </a:bodyPr>
          <a:lstStyle/>
          <a:p>
            <a:pPr>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Calibri" panose="020F0502020204030204" pitchFamily="34" charset="0"/>
              </a:rPr>
              <a:t>Wedding Breakfast Starters  </a:t>
            </a:r>
          </a:p>
          <a:p>
            <a:pPr>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Times New Roman" panose="02020603050405020304" pitchFamily="18" charset="0"/>
              </a:rPr>
              <a:t>Soups</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Tomato &amp; Red Pepper Roasted Soup &amp; a Crusty Roll </a:t>
            </a:r>
            <a:r>
              <a:rPr lang="en-GB" sz="1400" dirty="0">
                <a:solidFill>
                  <a:srgbClr val="767171"/>
                </a:solidFill>
                <a:latin typeface="Calibri" panose="020F0502020204030204" pitchFamily="34" charset="0"/>
                <a:ea typeface="Calibri" panose="020F0502020204030204" pitchFamily="34" charset="0"/>
                <a:cs typeface="Times New Roman" panose="02020603050405020304" pitchFamily="18" charset="0"/>
              </a:rPr>
              <a:t>(v) (vegan) (Gluten with roll)</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Leek &amp; Potato Soup &amp; a Crusty Roll </a:t>
            </a:r>
            <a:r>
              <a:rPr lang="en-GB" sz="1400" dirty="0">
                <a:solidFill>
                  <a:srgbClr val="767171"/>
                </a:solidFill>
                <a:latin typeface="Calibri" panose="020F0502020204030204" pitchFamily="34" charset="0"/>
                <a:ea typeface="Calibri" panose="020F0502020204030204" pitchFamily="34" charset="0"/>
                <a:cs typeface="Times New Roman" panose="02020603050405020304" pitchFamily="18" charset="0"/>
              </a:rPr>
              <a:t>(v)(vegan) (Gluten with roll)</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Pea &amp; Ham Hock Soup &amp; a Crusty Roll </a:t>
            </a:r>
            <a:r>
              <a:rPr lang="en-GB" sz="1400" dirty="0">
                <a:solidFill>
                  <a:srgbClr val="767171"/>
                </a:solidFill>
                <a:latin typeface="Calibri" panose="020F0502020204030204" pitchFamily="34" charset="0"/>
                <a:ea typeface="Calibri" panose="020F0502020204030204" pitchFamily="34" charset="0"/>
                <a:cs typeface="Times New Roman" panose="02020603050405020304" pitchFamily="18" charset="0"/>
              </a:rPr>
              <a:t>(Gluten with roll)</a:t>
            </a:r>
          </a:p>
          <a:p>
            <a:pPr>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Times New Roman" panose="02020603050405020304" pitchFamily="18" charset="0"/>
              </a:rPr>
              <a:t>Fish Based</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Hazlemere Classic Prawn Cocktail (crus) (e) (b) (g)</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Smoked Mackerel Pate on toasted French Baguette (f) (d) (g)</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Smoked Salmon with Horseradish crème fraiche &amp; beetroot (d) (f) (m)</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Tempura Prawns on a bed of lettuce and sweet chilli dip (crus)</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Classic French Nicoise Salad with tomatoes, eggs, olives &amp; anchovies (f) (e) (m)</a:t>
            </a:r>
          </a:p>
          <a:p>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rPr>
              <a:t>Dishes can  be adapted to accommodate allergies if prior notice of 2 weeks is received, please contact </a:t>
            </a:r>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emily@hazlemeregolfclub.co.uk</a:t>
            </a:r>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rPr>
              <a:t> with any questions you may have.</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332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6074F03-B592-432D-8A31-7A2FB9C9941F}"/>
              </a:ext>
            </a:extLst>
          </p:cNvPr>
          <p:cNvSpPr/>
          <p:nvPr/>
        </p:nvSpPr>
        <p:spPr>
          <a:xfrm>
            <a:off x="522732" y="530650"/>
            <a:ext cx="11146536" cy="6385594"/>
          </a:xfrm>
          <a:prstGeom prst="rect">
            <a:avLst/>
          </a:prstGeom>
        </p:spPr>
        <p:txBody>
          <a:bodyPr wrap="square" anchor="t">
            <a:spAutoFit/>
          </a:bodyPr>
          <a:lstStyle/>
          <a:p>
            <a:pPr>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Calibri" panose="020F0502020204030204" pitchFamily="34" charset="0"/>
              </a:rPr>
              <a:t>Wedding Breakfast Starters  </a:t>
            </a:r>
          </a:p>
          <a:p>
            <a:pPr>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Times New Roman" panose="02020603050405020304" pitchFamily="18" charset="0"/>
              </a:rPr>
              <a:t>Meat</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Chicken teriyaki Skewers served with a sweet chilli sauce (sol)</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Cheese &amp; Bacon Crispy Potato Skins with a sour cream &amp; chive dip (d)</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Chicken Koftas served with hummus, salad &amp; pitta bread</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Chicken Liver &amp; Peppercorn pate on toasted French baguette (gluten)</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Prosciutto di Parma Ham &amp; fresh melon simply finished with extra virgin oil &amp; balsamic dressing </a:t>
            </a:r>
          </a:p>
          <a:p>
            <a:pPr>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Times New Roman" panose="02020603050405020304" pitchFamily="18" charset="0"/>
              </a:rPr>
              <a:t>Vegetarian &amp; Vegan </a:t>
            </a: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(in brackets)</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Mixed olives &amp; breads with balsamic oil</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Breaded mini-Camembert rounds (d)</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Breaded mushrooms with a garlic dip</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Cauliflower fritters served with a dill &amp; garlic mayonnaise dip (vegan)</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Mushroom Pate served on toasted breads (vegan)    </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 </a:t>
            </a:r>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rPr>
              <a:t>Dishes can  be adapted to accommodate allergies if prior notice of 2 weeks is received, please contact </a:t>
            </a:r>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emily@hazlemeregolfclub.co.uk</a:t>
            </a:r>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rPr>
              <a:t> with any questions you may have.</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564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FC48132-6203-4473-8DF4-347D12D0DCED}"/>
              </a:ext>
            </a:extLst>
          </p:cNvPr>
          <p:cNvSpPr/>
          <p:nvPr/>
        </p:nvSpPr>
        <p:spPr>
          <a:xfrm>
            <a:off x="527304" y="521208"/>
            <a:ext cx="11558200" cy="6238952"/>
          </a:xfrm>
          <a:prstGeom prst="rect">
            <a:avLst/>
          </a:prstGeom>
        </p:spPr>
        <p:txBody>
          <a:bodyPr wrap="square">
            <a:spAutoFit/>
          </a:bodyPr>
          <a:lstStyle/>
          <a:p>
            <a:pPr>
              <a:lnSpc>
                <a:spcPct val="107000"/>
              </a:lnSpc>
              <a:spcAft>
                <a:spcPts val="800"/>
              </a:spcAft>
            </a:pPr>
            <a:r>
              <a:rPr lang="en-GB" b="1" dirty="0">
                <a:solidFill>
                  <a:srgbClr val="767171"/>
                </a:solidFill>
                <a:latin typeface="Calibri "/>
                <a:ea typeface="Calibri" panose="020F0502020204030204" pitchFamily="34" charset="0"/>
                <a:cs typeface="Calibri Light" panose="020F0302020204030204" pitchFamily="34" charset="0"/>
              </a:rPr>
              <a:t>Wedding Breakfast Main Courses </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Roast Beef with Yorkshire pudding &amp; roasted potatoes served with seasonal vegetables &amp; a rich gravy </a:t>
            </a:r>
            <a:r>
              <a:rPr lang="en-GB" sz="900" dirty="0">
                <a:solidFill>
                  <a:srgbClr val="767171"/>
                </a:solidFill>
                <a:latin typeface="Calibri" panose="020F0502020204030204" pitchFamily="34" charset="0"/>
                <a:ea typeface="Calibri" panose="020F0502020204030204" pitchFamily="34" charset="0"/>
                <a:cs typeface="Calibri" panose="020F0502020204030204" pitchFamily="34" charset="0"/>
              </a:rPr>
              <a:t>(surcharge of £5 per person )</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Roast Pork with Yorkshire pudding &amp; roasted potatoes served with seasonal vegetables &amp; a rich gravy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Coq au Vin served with button mushrooms &amp; shallots, creamed potatoes &amp; fine green beans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Roast lemon &amp; thyme chicken supreme served with roasted potatoes, seasonal vegetables &amp; a rich gravy</a:t>
            </a: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Braised Lamb Shank, crushed new potatoes, seasonal vegetables, a lamb &amp; rosemary gravy </a:t>
            </a:r>
            <a:r>
              <a:rPr lang="en-GB" sz="1400" dirty="0">
                <a:solidFill>
                  <a:srgbClr val="767171"/>
                </a:solidFill>
                <a:latin typeface="Calibri" panose="020F0502020204030204" pitchFamily="34" charset="0"/>
                <a:ea typeface="Calibri" panose="020F0502020204030204" pitchFamily="34" charset="0"/>
                <a:cs typeface="Calibri" panose="020F0502020204030204" pitchFamily="34" charset="0"/>
              </a:rPr>
              <a:t>(surcharge of £5per person)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Beef Stroganoff, served with rice &amp; seasonal vegetables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Chicken, leek &amp; bacon pie in a white sauce served with roasted new potatoes &amp; fine green beans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Finest Hamburger &amp; chips topped with lettuce &amp; tomato served with onion rings, French fries &amp; salad garnish</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Chicken Breast stuffed with mozzarella, cheese &amp; basil wrapped in bacon, with dauphinoise potatoes &amp; broccoli</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Finest Beef Lasagna served with garlic bread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767171"/>
                </a:solidFill>
                <a:latin typeface="Calibri" panose="020F0502020204030204" pitchFamily="34" charset="0"/>
                <a:ea typeface="Calibri" panose="020F0502020204030204" pitchFamily="34" charset="0"/>
                <a:cs typeface="Calibri" panose="020F0502020204030204" pitchFamily="34" charset="0"/>
              </a:rPr>
              <a:t>Shepherds Pie served with fine green beans &amp; carrots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dirty="0">
                <a:solidFill>
                  <a:srgbClr val="767171"/>
                </a:solidFill>
                <a:latin typeface="Calibri" panose="020F0502020204030204" pitchFamily="34" charset="0"/>
                <a:ea typeface="SimSun" panose="02010600030101010101" pitchFamily="2" charset="-122"/>
                <a:cs typeface="Calibri" panose="020F0502020204030204" pitchFamily="34" charset="0"/>
              </a:rPr>
              <a:t>Cottage Pie served with fine green beans &amp; carrots</a:t>
            </a:r>
          </a:p>
          <a:p>
            <a:pPr>
              <a:lnSpc>
                <a:spcPct val="107000"/>
              </a:lnSpc>
              <a:spcAft>
                <a:spcPts val="600"/>
              </a:spcAft>
            </a:pPr>
            <a:r>
              <a:rPr lang="en-US" dirty="0">
                <a:solidFill>
                  <a:srgbClr val="767171"/>
                </a:solidFill>
                <a:latin typeface="Calibri" panose="020F0502020204030204" pitchFamily="34" charset="0"/>
                <a:ea typeface="SimSun" panose="02010600030101010101" pitchFamily="2" charset="-122"/>
                <a:cs typeface="Calibri" panose="020F0502020204030204" pitchFamily="34" charset="0"/>
              </a:rPr>
              <a:t>ALL MEALS SERVED PLATED</a:t>
            </a:r>
            <a:r>
              <a:rPr lang="en-US" sz="1400" dirty="0">
                <a:solidFill>
                  <a:schemeClr val="tx1">
                    <a:lumMod val="50000"/>
                    <a:lumOff val="50000"/>
                  </a:schemeClr>
                </a:solidFill>
                <a:latin typeface="Calibri" panose="020F0502020204030204" pitchFamily="34" charset="0"/>
                <a:ea typeface="SimSun" panose="02010600030101010101" pitchFamily="2" charset="-122"/>
                <a:cs typeface="Calibri" panose="020F0502020204030204" pitchFamily="34" charset="0"/>
              </a:rPr>
              <a:t> </a:t>
            </a:r>
            <a:r>
              <a:rPr lang="en-GB" sz="1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Dishes can  be adapted to accommodate allergies if prior notice of 2 weeks is received, please contact </a:t>
            </a:r>
            <a:r>
              <a:rPr lang="en-GB" sz="1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emily@hazlemeregolfclub.co.uk</a:t>
            </a:r>
            <a:r>
              <a:rPr lang="en-GB" sz="1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with any </a:t>
            </a:r>
            <a:r>
              <a:rPr lang="en-GB" sz="1400" i="1"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questionsyou</a:t>
            </a:r>
            <a:r>
              <a:rPr lang="en-GB" sz="14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may have</a:t>
            </a:r>
          </a:p>
          <a:p>
            <a:pPr>
              <a:lnSpc>
                <a:spcPct val="107000"/>
              </a:lnSpc>
              <a:spcAft>
                <a:spcPts val="6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09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4DBBFE-3B58-4CD7-BD94-B33F85124692}"/>
              </a:ext>
            </a:extLst>
          </p:cNvPr>
          <p:cNvSpPr/>
          <p:nvPr/>
        </p:nvSpPr>
        <p:spPr>
          <a:xfrm>
            <a:off x="522732" y="457200"/>
            <a:ext cx="10961138" cy="6251455"/>
          </a:xfrm>
          <a:prstGeom prst="rect">
            <a:avLst/>
          </a:prstGeom>
        </p:spPr>
        <p:txBody>
          <a:bodyPr wrap="square">
            <a:spAutoFit/>
          </a:bodyPr>
          <a:lstStyle/>
          <a:p>
            <a:pPr lvl="0">
              <a:lnSpc>
                <a:spcPct val="107000"/>
              </a:lnSpc>
              <a:spcAft>
                <a:spcPts val="600"/>
              </a:spcAft>
            </a:pPr>
            <a:r>
              <a:rPr lang="en-US" b="1" dirty="0">
                <a:solidFill>
                  <a:srgbClr val="767171"/>
                </a:solidFill>
                <a:latin typeface="Calibri" panose="020F0502020204030204" pitchFamily="34" charset="0"/>
                <a:ea typeface="SimSun" panose="02010600030101010101" pitchFamily="2" charset="-122"/>
                <a:cs typeface="Calibri" panose="020F0502020204030204" pitchFamily="34" charset="0"/>
              </a:rPr>
              <a:t>Fish Main Courses</a:t>
            </a:r>
            <a:endParaRPr lang="en-GB" b="1" dirty="0">
              <a:solidFill>
                <a:prstClr val="black"/>
              </a:solidFill>
              <a:latin typeface="Calibri" panose="020F0502020204030204" pitchFamily="34" charset="0"/>
              <a:ea typeface="SimSun" panose="02010600030101010101" pitchFamily="2" charset="-122"/>
              <a:cs typeface="Calibri" panose="020F0502020204030204" pitchFamily="34" charset="0"/>
            </a:endParaRPr>
          </a:p>
          <a:p>
            <a:pPr lvl="0">
              <a:lnSpc>
                <a:spcPct val="107000"/>
              </a:lnSpc>
              <a:spcAft>
                <a:spcPts val="600"/>
              </a:spcAft>
            </a:pPr>
            <a:r>
              <a:rPr lang="en-GB" kern="0" dirty="0">
                <a:solidFill>
                  <a:srgbClr val="767171"/>
                </a:solidFill>
                <a:latin typeface="Calibri" panose="020F0502020204030204" pitchFamily="34" charset="0"/>
                <a:ea typeface="Times New Roman" panose="02020603050405020304" pitchFamily="18" charset="0"/>
                <a:cs typeface="Calibri" panose="020F0502020204030204" pitchFamily="34" charset="0"/>
              </a:rPr>
              <a:t>Ocean Pie with salmon, haddock &amp; cod topped with herby mash served with fine beans</a:t>
            </a:r>
            <a:endParaRPr lang="en-GB" kern="0" dirty="0">
              <a:solidFill>
                <a:srgbClr val="2F5496"/>
              </a:solidFill>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Salmon &amp; Spinach Wellington served with dauphinoise potatoes &amp; seasonal greens</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Cod Fillet topped with breadcrumbs in a lemon &amp; parsley sauce served with new potatoes &amp; fine beans</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Maple glazed salmon fillet on a bed of rice served with </a:t>
            </a:r>
            <a:r>
              <a:rPr lang="en-GB" dirty="0" err="1">
                <a:solidFill>
                  <a:srgbClr val="767171"/>
                </a:solidFill>
                <a:latin typeface="Calibri" panose="020F0502020204030204" pitchFamily="34" charset="0"/>
                <a:ea typeface="Calibri" panose="020F0502020204030204" pitchFamily="34" charset="0"/>
                <a:cs typeface="Calibri" panose="020F0502020204030204" pitchFamily="34" charset="0"/>
              </a:rPr>
              <a:t>tenderstem</a:t>
            </a: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 broccoli spears</a:t>
            </a:r>
            <a:endParaRPr lang="en-GB"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Calibri" panose="020F0502020204030204" pitchFamily="34" charset="0"/>
              </a:rPr>
              <a:t>Vegetarian &amp; Vegan Main Courses</a:t>
            </a:r>
            <a:endParaRPr lang="en-GB"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600"/>
              </a:spcAft>
            </a:pPr>
            <a:r>
              <a:rPr lang="en-GB" kern="0" dirty="0">
                <a:solidFill>
                  <a:srgbClr val="767171"/>
                </a:solidFill>
                <a:latin typeface="Calibri" panose="020F0502020204030204" pitchFamily="34" charset="0"/>
                <a:ea typeface="Times New Roman" panose="02020603050405020304" pitchFamily="18" charset="0"/>
                <a:cs typeface="Calibri" panose="020F0502020204030204" pitchFamily="34" charset="0"/>
              </a:rPr>
              <a:t>Seasonal Green Roast with Yorkshire Puddings, roasted potatoes &amp; seasonal vegetables</a:t>
            </a:r>
            <a:endParaRPr lang="en-GB" kern="0" dirty="0">
              <a:solidFill>
                <a:srgbClr val="2F5496"/>
              </a:solidFill>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Vegetable Lasagna of peppers, courgettes, spinach &amp; aubergines with garlic bread</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Roasted Mediterranean vegetable tart topped with goats cheese served with crushed potatoes &amp; a spinach salad</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Spinach &amp; Ricotta Gnocchi</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Butternut squash curry with basmati rice</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Sweet Potato &amp; Black Bean stew with a sundried tomato and herb cob</a:t>
            </a:r>
            <a:endParaRPr lang="en-GB"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spcAft>
                <a:spcPts val="800"/>
              </a:spcAft>
            </a:pPr>
            <a:r>
              <a:rPr lang="en-GB" b="1" dirty="0">
                <a:solidFill>
                  <a:srgbClr val="767171"/>
                </a:solidFill>
                <a:latin typeface="Calibri" panose="020F0502020204030204" pitchFamily="34" charset="0"/>
                <a:ea typeface="Calibri" panose="020F0502020204030204" pitchFamily="34" charset="0"/>
                <a:cs typeface="Calibri" panose="020F0502020204030204" pitchFamily="34" charset="0"/>
              </a:rPr>
              <a:t>VEGAN</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Butternut squash and red onion galette served with cous </a:t>
            </a:r>
            <a:r>
              <a:rPr lang="en-GB" dirty="0" err="1">
                <a:solidFill>
                  <a:srgbClr val="767171"/>
                </a:solidFill>
                <a:latin typeface="Calibri" panose="020F0502020204030204" pitchFamily="34" charset="0"/>
                <a:ea typeface="Calibri" panose="020F0502020204030204" pitchFamily="34" charset="0"/>
                <a:cs typeface="Calibri" panose="020F0502020204030204" pitchFamily="34" charset="0"/>
              </a:rPr>
              <a:t>cous</a:t>
            </a: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 and a green salad</a:t>
            </a:r>
          </a:p>
          <a:p>
            <a:pPr lvl="0">
              <a:lnSpc>
                <a:spcPct val="107000"/>
              </a:lnSpc>
              <a:spcAft>
                <a:spcPts val="800"/>
              </a:spcAft>
            </a:pPr>
            <a:r>
              <a:rPr lang="en-GB" dirty="0">
                <a:solidFill>
                  <a:srgbClr val="767171"/>
                </a:solidFill>
                <a:latin typeface="Calibri" panose="020F0502020204030204" pitchFamily="34" charset="0"/>
                <a:ea typeface="Calibri" panose="020F0502020204030204" pitchFamily="34" charset="0"/>
                <a:cs typeface="Calibri" panose="020F0502020204030204" pitchFamily="34" charset="0"/>
              </a:rPr>
              <a:t>Green Thai vegetable curry served with rice</a:t>
            </a:r>
          </a:p>
          <a:p>
            <a:pPr lvl="0">
              <a:lnSpc>
                <a:spcPct val="107000"/>
              </a:lnSpc>
              <a:spcAft>
                <a:spcPts val="800"/>
              </a:spcAft>
            </a:pPr>
            <a:endParaRPr lang="en-GB"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3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1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6074F03-B592-432D-8A31-7A2FB9C9941F}"/>
              </a:ext>
            </a:extLst>
          </p:cNvPr>
          <p:cNvSpPr/>
          <p:nvPr/>
        </p:nvSpPr>
        <p:spPr>
          <a:xfrm>
            <a:off x="522732" y="521208"/>
            <a:ext cx="11274552" cy="10832581"/>
          </a:xfrm>
          <a:prstGeom prst="rect">
            <a:avLst/>
          </a:prstGeom>
        </p:spPr>
        <p:txBody>
          <a:bodyPr wrap="square">
            <a:spAutoFit/>
          </a:bodyPr>
          <a:lstStyle/>
          <a:p>
            <a:pPr>
              <a:lnSpc>
                <a:spcPct val="107000"/>
              </a:lnSpc>
              <a:spcAft>
                <a:spcPts val="800"/>
              </a:spcAft>
            </a:pPr>
            <a:r>
              <a:rPr lang="en-GB" b="1" dirty="0">
                <a:solidFill>
                  <a:srgbClr val="767171"/>
                </a:solidFill>
                <a:latin typeface="Calibri Light" panose="020F0302020204030204" pitchFamily="34" charset="0"/>
                <a:ea typeface="Calibri" panose="020F0502020204030204" pitchFamily="34" charset="0"/>
                <a:cs typeface="Times New Roman" panose="02020603050405020304" pitchFamily="18" charset="0"/>
              </a:rPr>
              <a:t>Wedding Breakfast Desserts </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Chocolate Profiteroles with chocolate sauce</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Citron Tarte with a berry glaze</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Sticky Toffee Pudding with custard</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Bakewell Tarte with cream</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Apple Crumble with custard</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Triple Chocolate Brownie with Ice Cream</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Summer Trifle</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Vanilla Cheesecake </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Banoffee Pie</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Poached Pears with cream</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Eton Mess ( Summer Berry &amp; Winter Berry versions)</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Treacle Tart with cream</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Bread &amp; Butter Pudding</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Roasted cherries with whipped mascarpone</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Rhubarb Crumble with custard</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Rich chocolate Mousse</a:t>
            </a:r>
          </a:p>
          <a:p>
            <a:pPr>
              <a:spcAft>
                <a:spcPts val="0"/>
              </a:spcAft>
            </a:pPr>
            <a:r>
              <a:rPr lang="en-GB" dirty="0">
                <a:solidFill>
                  <a:srgbClr val="767171"/>
                </a:solidFill>
                <a:latin typeface="Calibri" panose="020F0502020204030204" pitchFamily="34" charset="0"/>
                <a:ea typeface="Calibri" panose="020F0502020204030204" pitchFamily="34" charset="0"/>
                <a:cs typeface="Times New Roman" panose="02020603050405020304" pitchFamily="18" charset="0"/>
              </a:rPr>
              <a:t>Cheese &amp; Biscuits (£3.00 extra surcharge)</a:t>
            </a:r>
          </a:p>
          <a:p>
            <a:pPr>
              <a:spcAft>
                <a:spcPts val="0"/>
              </a:spcAft>
            </a:pPr>
            <a:endParaRPr lang="en-GB" b="1" dirty="0">
              <a:solidFill>
                <a:srgbClr val="76717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b="1" dirty="0">
                <a:solidFill>
                  <a:srgbClr val="767171"/>
                </a:solidFill>
                <a:latin typeface="Calibri" panose="020F0502020204030204" pitchFamily="34" charset="0"/>
                <a:ea typeface="Calibri" panose="020F0502020204030204" pitchFamily="34" charset="0"/>
                <a:cs typeface="Times New Roman" panose="02020603050405020304" pitchFamily="18" charset="0"/>
              </a:rPr>
              <a:t>Tea &amp; Coffee at £2.00 per guest per serving</a:t>
            </a:r>
          </a:p>
          <a:p>
            <a:pPr>
              <a:spcAft>
                <a:spcPts val="0"/>
              </a:spcAft>
            </a:pPr>
            <a:endParaRPr lang="en-GB" b="1" dirty="0">
              <a:solidFill>
                <a:srgbClr val="767171"/>
              </a:solidFill>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endPar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endParaRPr>
          </a:p>
          <a:p>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rPr>
              <a:t>Dishes can  be adapted to accommodate allergies if prior notice of 2 weeks is received, please contact </a:t>
            </a:r>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emily@hazlemeregolfclub.co.uk</a:t>
            </a:r>
            <a:r>
              <a:rPr lang="en-GB" sz="1400" i="1" dirty="0">
                <a:solidFill>
                  <a:schemeClr val="tx1">
                    <a:lumMod val="50000"/>
                    <a:lumOff val="50000"/>
                  </a:schemeClr>
                </a:solidFill>
                <a:latin typeface="Calibri Light" panose="020F0302020204030204" pitchFamily="34" charset="0"/>
                <a:ea typeface="Calibri" panose="020F0502020204030204" pitchFamily="34" charset="0"/>
                <a:cs typeface="Calibri Light" panose="020F0302020204030204" pitchFamily="34" charset="0"/>
              </a:rPr>
              <a:t> with any questions you may have.</a:t>
            </a:r>
          </a:p>
          <a:p>
            <a:pPr>
              <a:spcAft>
                <a:spcPts val="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821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a:extLst>
              <a:ext uri="{FF2B5EF4-FFF2-40B4-BE49-F238E27FC236}">
                <a16:creationId xmlns:a16="http://schemas.microsoft.com/office/drawing/2014/main" id="{32D52780-2D70-EC0D-AEA7-D0EBFB2B522C}"/>
              </a:ext>
            </a:extLst>
          </p:cNvPr>
          <p:cNvPicPr>
            <a:picLocks noChangeAspect="1"/>
          </p:cNvPicPr>
          <p:nvPr/>
        </p:nvPicPr>
        <p:blipFill>
          <a:blip r:embed="rId2"/>
          <a:stretch>
            <a:fillRect/>
          </a:stretch>
        </p:blipFill>
        <p:spPr>
          <a:xfrm>
            <a:off x="8218713" y="123203"/>
            <a:ext cx="3668485" cy="1868882"/>
          </a:xfrm>
          <a:prstGeom prst="rect">
            <a:avLst/>
          </a:prstGeom>
        </p:spPr>
      </p:pic>
      <p:sp>
        <p:nvSpPr>
          <p:cNvPr id="4" name="TextBox 3">
            <a:extLst>
              <a:ext uri="{FF2B5EF4-FFF2-40B4-BE49-F238E27FC236}">
                <a16:creationId xmlns:a16="http://schemas.microsoft.com/office/drawing/2014/main" id="{BD892658-CCB3-2852-1335-259E977215EB}"/>
              </a:ext>
            </a:extLst>
          </p:cNvPr>
          <p:cNvSpPr txBox="1"/>
          <p:nvPr/>
        </p:nvSpPr>
        <p:spPr>
          <a:xfrm>
            <a:off x="1240971" y="325122"/>
            <a:ext cx="6096000" cy="4801314"/>
          </a:xfrm>
          <a:prstGeom prst="rect">
            <a:avLst/>
          </a:prstGeom>
          <a:noFill/>
        </p:spPr>
        <p:txBody>
          <a:bodyPr wrap="square">
            <a:spAutoFit/>
          </a:bodyPr>
          <a:lstStyle/>
          <a:p>
            <a:pPr algn="ctr"/>
            <a:r>
              <a:rPr lang="en-US" b="1"/>
              <a:t>We endeavour to follow all food hygiene requirements for Hazlemere Golf Club</a:t>
            </a:r>
          </a:p>
          <a:p>
            <a:pPr algn="ctr"/>
            <a:endParaRPr lang="en-US" b="1"/>
          </a:p>
          <a:p>
            <a:pPr algn="ctr"/>
            <a:r>
              <a:rPr lang="en-US" b="1"/>
              <a:t>Hazlemere Golf Club retained its 5 Star Food Hygiene Rating in July 2026</a:t>
            </a:r>
          </a:p>
          <a:p>
            <a:pPr algn="ctr"/>
            <a:endParaRPr lang="en-US" b="1"/>
          </a:p>
          <a:p>
            <a:pPr algn="ctr"/>
            <a:r>
              <a:rPr lang="en-US" b="1"/>
              <a:t>If you are unsure do ask us for further clarification</a:t>
            </a:r>
          </a:p>
          <a:p>
            <a:pPr algn="ctr"/>
            <a:r>
              <a:rPr lang="en-US" b="1"/>
              <a:t>In order to provide you with the best and safest service of food at Hazlemere Golf Club we do ask to be notified in advance of your occassion guests of any guest / guests who have special dietary requirements. </a:t>
            </a:r>
          </a:p>
          <a:p>
            <a:pPr algn="ctr"/>
            <a:endParaRPr lang="en-US" b="1"/>
          </a:p>
          <a:p>
            <a:pPr algn="ctr"/>
            <a:endParaRPr lang="en-US" b="1"/>
          </a:p>
          <a:p>
            <a:pPr algn="ctr"/>
            <a:r>
              <a:rPr lang="en-US" b="1"/>
              <a:t>Allergens</a:t>
            </a:r>
          </a:p>
          <a:p>
            <a:pPr algn="ctr"/>
            <a:r>
              <a:rPr lang="en-US" sz="1800" b="1"/>
              <a:t>G(Gluten) D (Dairy) SOL (Sulphate)</a:t>
            </a:r>
          </a:p>
          <a:p>
            <a:pPr algn="ctr"/>
            <a:r>
              <a:rPr lang="en-US" sz="1800" b="1"/>
              <a:t>E (eggs) B (barley) SO (soya) M (Mustard) F (Fish) Crus (Crustaceans)</a:t>
            </a:r>
            <a:endParaRPr lang="en-GB" sz="1800" b="1" dirty="0"/>
          </a:p>
        </p:txBody>
      </p:sp>
      <p:pic>
        <p:nvPicPr>
          <p:cNvPr id="6" name="Picture 5">
            <a:extLst>
              <a:ext uri="{FF2B5EF4-FFF2-40B4-BE49-F238E27FC236}">
                <a16:creationId xmlns:a16="http://schemas.microsoft.com/office/drawing/2014/main" id="{4293FDCA-BC5B-E44B-E524-DEAC2688A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371" y="3069771"/>
            <a:ext cx="4481035" cy="3167089"/>
          </a:xfrm>
          <a:prstGeom prst="rect">
            <a:avLst/>
          </a:prstGeom>
        </p:spPr>
      </p:pic>
    </p:spTree>
    <p:extLst>
      <p:ext uri="{BB962C8B-B14F-4D97-AF65-F5344CB8AC3E}">
        <p14:creationId xmlns:p14="http://schemas.microsoft.com/office/powerpoint/2010/main" val="404724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5583F45-2CC5-4B11-AA1D-25C1E4531E52}"/>
              </a:ext>
            </a:extLst>
          </p:cNvPr>
          <p:cNvSpPr txBox="1"/>
          <p:nvPr/>
        </p:nvSpPr>
        <p:spPr>
          <a:xfrm>
            <a:off x="220283" y="170761"/>
            <a:ext cx="3659616" cy="6247864"/>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TO START</a:t>
            </a:r>
          </a:p>
          <a:p>
            <a:r>
              <a:rPr lang="en-GB" sz="1400" dirty="0">
                <a:latin typeface="Avenir Next LT Pro" panose="020B0504020202020204" pitchFamily="34" charset="0"/>
                <a:cs typeface="Calibri" panose="020F0502020204030204" pitchFamily="34" charset="0"/>
              </a:rPr>
              <a:t>Soup of the Day with a Crusty Roll</a:t>
            </a:r>
          </a:p>
          <a:p>
            <a:r>
              <a:rPr lang="en-GB" sz="1400" dirty="0">
                <a:latin typeface="Avenir Next LT Pro" panose="020B0504020202020204" pitchFamily="34" charset="0"/>
                <a:cs typeface="Calibri" panose="020F0502020204030204" pitchFamily="34" charset="0"/>
              </a:rPr>
              <a:t>or</a:t>
            </a:r>
          </a:p>
          <a:p>
            <a:r>
              <a:rPr lang="en-GB" sz="1400" dirty="0">
                <a:latin typeface="Avenir Next LT Pro" panose="020B0504020202020204" pitchFamily="34" charset="0"/>
                <a:cs typeface="Calibri" panose="020F0502020204030204" pitchFamily="34" charset="0"/>
              </a:rPr>
              <a:t>Crudités with Hummus &amp; Dough Balls with Garlic Butter</a:t>
            </a:r>
          </a:p>
          <a:p>
            <a:r>
              <a:rPr lang="en-GB" sz="1400" dirty="0">
                <a:latin typeface="Avenir Next LT Pro" panose="020B0504020202020204" pitchFamily="34" charset="0"/>
                <a:cs typeface="Calibri" panose="020F0502020204030204" pitchFamily="34" charset="0"/>
              </a:rPr>
              <a:t>or</a:t>
            </a:r>
          </a:p>
          <a:p>
            <a:r>
              <a:rPr lang="en-GB" sz="1400" dirty="0">
                <a:latin typeface="Avenir Next LT Pro" panose="020B0504020202020204" pitchFamily="34" charset="0"/>
                <a:cs typeface="Calibri" panose="020F0502020204030204" pitchFamily="34" charset="0"/>
              </a:rPr>
              <a:t>Cheesy Garlic Bread</a:t>
            </a:r>
          </a:p>
          <a:p>
            <a:endParaRPr lang="en-GB" dirty="0">
              <a:latin typeface="Avenir Next LT Pro" panose="020B0504020202020204" pitchFamily="34" charset="0"/>
            </a:endParaRPr>
          </a:p>
          <a:p>
            <a:r>
              <a:rPr lang="en-GB" sz="1400" b="1" dirty="0">
                <a:latin typeface="Avenir Next LT Pro" panose="020B0504020202020204" pitchFamily="34" charset="0"/>
                <a:cs typeface="Calibri" panose="020F0502020204030204" pitchFamily="34" charset="0"/>
              </a:rPr>
              <a:t>Mains</a:t>
            </a: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Fish Fingers with Chips &amp; Peas	</a:t>
            </a: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or</a:t>
            </a: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Sausages with Chips &amp; Beans	</a:t>
            </a: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 or</a:t>
            </a: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Chicken Nuggets (GF)	</a:t>
            </a: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with Chips &amp; Beans</a:t>
            </a:r>
          </a:p>
          <a:p>
            <a:pPr>
              <a:spcAft>
                <a:spcPts val="0"/>
              </a:spcAft>
            </a:pPr>
            <a:endParaRPr lang="en-GB" sz="1400" dirty="0">
              <a:latin typeface="Avenir Next LT Pro" panose="020B0504020202020204" pitchFamily="34" charset="0"/>
              <a:ea typeface="Calibri" panose="020F0502020204030204" pitchFamily="34" charset="0"/>
              <a:cs typeface="Calibri" panose="020F0502020204030204" pitchFamily="34" charset="0"/>
            </a:endParaRPr>
          </a:p>
          <a:p>
            <a:pPr>
              <a:spcAft>
                <a:spcPts val="0"/>
              </a:spcAft>
            </a:pPr>
            <a:r>
              <a:rPr lang="en-GB" sz="1400" b="1" dirty="0">
                <a:latin typeface="Avenir Next LT Pro" panose="020B0504020202020204" pitchFamily="34" charset="0"/>
                <a:ea typeface="Calibri" panose="020F0502020204030204" pitchFamily="34" charset="0"/>
                <a:cs typeface="Calibri" panose="020F0502020204030204" pitchFamily="34" charset="0"/>
              </a:rPr>
              <a:t>Desserts	</a:t>
            </a:r>
            <a:r>
              <a:rPr lang="en-GB" sz="1400" dirty="0">
                <a:latin typeface="Avenir Next LT Pro" panose="020B0504020202020204" pitchFamily="34" charset="0"/>
                <a:ea typeface="Calibri" panose="020F0502020204030204" pitchFamily="34" charset="0"/>
                <a:cs typeface="Calibri" panose="020F0502020204030204" pitchFamily="34" charset="0"/>
              </a:rPr>
              <a:t>	</a:t>
            </a: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Chocolate Brownie (GF)	</a:t>
            </a:r>
            <a:endParaRPr lang="en-GB" sz="1400"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or </a:t>
            </a:r>
            <a:endParaRPr lang="en-GB" sz="1400"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dirty="0">
                <a:latin typeface="Avenir Next LT Pro" panose="020B0504020202020204" pitchFamily="34" charset="0"/>
                <a:ea typeface="Calibri" panose="020F0502020204030204" pitchFamily="34" charset="0"/>
                <a:cs typeface="Calibri" panose="020F0502020204030204" pitchFamily="34" charset="0"/>
              </a:rPr>
              <a:t>Ice Cream (3 Scoops)	</a:t>
            </a:r>
            <a:endParaRPr lang="en-GB" sz="1400"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i="1" dirty="0">
                <a:latin typeface="Avenir Next LT Pro" panose="020B0504020202020204" pitchFamily="34" charset="0"/>
                <a:ea typeface="Calibri" panose="020F0502020204030204" pitchFamily="34" charset="0"/>
                <a:cs typeface="Calibri" panose="020F0502020204030204" pitchFamily="34" charset="0"/>
              </a:rPr>
              <a:t>Oreo</a:t>
            </a:r>
            <a:endParaRPr lang="en-GB" sz="1400" i="1"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i="1" dirty="0">
                <a:latin typeface="Avenir Next LT Pro" panose="020B0504020202020204" pitchFamily="34" charset="0"/>
                <a:ea typeface="Calibri" panose="020F0502020204030204" pitchFamily="34" charset="0"/>
                <a:cs typeface="Calibri" panose="020F0502020204030204" pitchFamily="34" charset="0"/>
              </a:rPr>
              <a:t>Salted Caramel</a:t>
            </a:r>
            <a:endParaRPr lang="en-GB" sz="1400" i="1"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i="1" dirty="0">
                <a:latin typeface="Avenir Next LT Pro" panose="020B0504020202020204" pitchFamily="34" charset="0"/>
                <a:ea typeface="Calibri" panose="020F0502020204030204" pitchFamily="34" charset="0"/>
                <a:cs typeface="Calibri" panose="020F0502020204030204" pitchFamily="34" charset="0"/>
              </a:rPr>
              <a:t>Vanilla Madagascar</a:t>
            </a:r>
            <a:endParaRPr lang="en-GB" sz="1400" i="1"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i="1" dirty="0">
                <a:latin typeface="Avenir Next LT Pro" panose="020B0504020202020204" pitchFamily="34" charset="0"/>
                <a:ea typeface="Calibri" panose="020F0502020204030204" pitchFamily="34" charset="0"/>
                <a:cs typeface="Calibri" panose="020F0502020204030204" pitchFamily="34" charset="0"/>
              </a:rPr>
              <a:t>Passion Fruit</a:t>
            </a:r>
            <a:endParaRPr lang="en-GB" sz="1400" i="1"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i="1" dirty="0">
                <a:latin typeface="Avenir Next LT Pro" panose="020B0504020202020204" pitchFamily="34" charset="0"/>
                <a:ea typeface="Calibri" panose="020F0502020204030204" pitchFamily="34" charset="0"/>
                <a:cs typeface="Calibri" panose="020F0502020204030204" pitchFamily="34" charset="0"/>
              </a:rPr>
              <a:t>Banana</a:t>
            </a:r>
            <a:endParaRPr lang="en-GB" sz="1400" i="1" dirty="0">
              <a:latin typeface="Avenir Next LT Pro" panose="020B0504020202020204" pitchFamily="34" charset="0"/>
              <a:ea typeface="Calibri" panose="020F0502020204030204" pitchFamily="34" charset="0"/>
              <a:cs typeface="Times New Roman" panose="02020603050405020304" pitchFamily="18" charset="0"/>
            </a:endParaRPr>
          </a:p>
          <a:p>
            <a:pPr>
              <a:spcAft>
                <a:spcPts val="0"/>
              </a:spcAft>
            </a:pPr>
            <a:r>
              <a:rPr lang="en-GB" sz="1400" i="1" dirty="0">
                <a:latin typeface="Avenir Next LT Pro" panose="020B0504020202020204" pitchFamily="34" charset="0"/>
                <a:ea typeface="Calibri" panose="020F0502020204030204" pitchFamily="34" charset="0"/>
                <a:cs typeface="Calibri" panose="020F0502020204030204" pitchFamily="34" charset="0"/>
              </a:rPr>
              <a:t>Strawberry</a:t>
            </a:r>
            <a:endParaRPr lang="en-GB" sz="1400" i="1" dirty="0">
              <a:latin typeface="Avenir Next LT Pro" panose="020B0504020202020204" pitchFamily="34" charset="0"/>
              <a:ea typeface="Calibri" panose="020F0502020204030204" pitchFamily="34" charset="0"/>
              <a:cs typeface="Times New Roman" panose="02020603050405020304" pitchFamily="18" charset="0"/>
            </a:endParaRPr>
          </a:p>
          <a:p>
            <a:pPr algn="ctr"/>
            <a:endParaRPr lang="en-GB" dirty="0"/>
          </a:p>
        </p:txBody>
      </p:sp>
      <p:sp>
        <p:nvSpPr>
          <p:cNvPr id="9" name="TextBox 8">
            <a:extLst>
              <a:ext uri="{FF2B5EF4-FFF2-40B4-BE49-F238E27FC236}">
                <a16:creationId xmlns:a16="http://schemas.microsoft.com/office/drawing/2014/main" id="{C424E22E-B318-4D0F-BD0D-05B48B1DADFC}"/>
              </a:ext>
            </a:extLst>
          </p:cNvPr>
          <p:cNvSpPr txBox="1"/>
          <p:nvPr/>
        </p:nvSpPr>
        <p:spPr>
          <a:xfrm>
            <a:off x="4155568" y="55113"/>
            <a:ext cx="3975377" cy="1661993"/>
          </a:xfrm>
          <a:prstGeom prst="rect">
            <a:avLst/>
          </a:prstGeom>
          <a:noFill/>
        </p:spPr>
        <p:txBody>
          <a:bodyPr wrap="square" rtlCol="0">
            <a:spAutoFit/>
          </a:bodyPr>
          <a:lstStyle/>
          <a:p>
            <a:r>
              <a:rPr lang="en-GB" b="1" dirty="0">
                <a:latin typeface="Avenir Next LT Pro" panose="020B0504020202020204" pitchFamily="34" charset="0"/>
              </a:rPr>
              <a:t>CHILDREN’s WEDDING BREAKFAST</a:t>
            </a:r>
          </a:p>
          <a:p>
            <a:r>
              <a:rPr lang="en-GB" dirty="0">
                <a:latin typeface="Avenir Next LT Pro" panose="020B0504020202020204" pitchFamily="34" charset="0"/>
              </a:rPr>
              <a:t>Designed for under 14’s</a:t>
            </a:r>
          </a:p>
          <a:p>
            <a:r>
              <a:rPr lang="en-GB" dirty="0">
                <a:latin typeface="Avenir Next LT Pro" panose="020B0504020202020204" pitchFamily="34" charset="0"/>
              </a:rPr>
              <a:t>Priced at £15.00 per child</a:t>
            </a:r>
          </a:p>
          <a:p>
            <a:r>
              <a:rPr lang="en-GB" dirty="0">
                <a:latin typeface="Avenir Next LT Pro" panose="020B0504020202020204" pitchFamily="34" charset="0"/>
              </a:rPr>
              <a:t>Jugs of Fruit Juice at £8.00 per Jug </a:t>
            </a:r>
          </a:p>
          <a:p>
            <a:r>
              <a:rPr lang="en-GB" sz="1200" dirty="0">
                <a:latin typeface="Avenir Next LT Pro" panose="020B0504020202020204" pitchFamily="34" charset="0"/>
              </a:rPr>
              <a:t>( allows for 8 Glasses )</a:t>
            </a:r>
          </a:p>
        </p:txBody>
      </p:sp>
      <p:pic>
        <p:nvPicPr>
          <p:cNvPr id="3" name="Picture 2" descr="A person holding a baby&#10;&#10;Description automatically generated">
            <a:extLst>
              <a:ext uri="{FF2B5EF4-FFF2-40B4-BE49-F238E27FC236}">
                <a16:creationId xmlns:a16="http://schemas.microsoft.com/office/drawing/2014/main" id="{2349EC6C-01EC-4DCF-848E-80AB1AA65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602" y="1717106"/>
            <a:ext cx="5912185" cy="4490583"/>
          </a:xfrm>
          <a:prstGeom prst="rect">
            <a:avLst/>
          </a:prstGeom>
        </p:spPr>
      </p:pic>
    </p:spTree>
    <p:extLst>
      <p:ext uri="{BB962C8B-B14F-4D97-AF65-F5344CB8AC3E}">
        <p14:creationId xmlns:p14="http://schemas.microsoft.com/office/powerpoint/2010/main" val="38058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1E0B42B8-9C76-4796-B70C-00AA13B70A0F}"/>
              </a:ext>
            </a:extLst>
          </p:cNvPr>
          <p:cNvSpPr>
            <a:spLocks noGrp="1"/>
          </p:cNvSpPr>
          <p:nvPr>
            <p:ph type="title"/>
          </p:nvPr>
        </p:nvSpPr>
        <p:spPr>
          <a:xfrm>
            <a:off x="643467" y="516835"/>
            <a:ext cx="2994815" cy="1666501"/>
          </a:xfrm>
        </p:spPr>
        <p:txBody>
          <a:bodyPr vert="horz" lIns="91440" tIns="45720" rIns="91440" bIns="45720" rtlCol="0">
            <a:normAutofit/>
          </a:bodyPr>
          <a:lstStyle/>
          <a:p>
            <a:r>
              <a:rPr lang="en-US" sz="4000" dirty="0">
                <a:solidFill>
                  <a:srgbClr val="CC9900"/>
                </a:solidFill>
                <a:latin typeface="Calibri Light" panose="020F0302020204030204" pitchFamily="34" charset="0"/>
                <a:cs typeface="Calibri Light" panose="020F0302020204030204" pitchFamily="34" charset="0"/>
              </a:rPr>
              <a:t>Evening Reception </a:t>
            </a:r>
          </a:p>
        </p:txBody>
      </p:sp>
      <p:cxnSp>
        <p:nvCxnSpPr>
          <p:cNvPr id="33" name="Straight Connector 3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1774D80C-9980-43BB-BD69-7C970E7CF6FC}"/>
              </a:ext>
            </a:extLst>
          </p:cNvPr>
          <p:cNvSpPr>
            <a:spLocks noGrp="1"/>
          </p:cNvSpPr>
          <p:nvPr>
            <p:ph idx="1"/>
          </p:nvPr>
        </p:nvSpPr>
        <p:spPr>
          <a:xfrm>
            <a:off x="643467" y="2546224"/>
            <a:ext cx="2994815" cy="3582432"/>
          </a:xfrm>
        </p:spPr>
        <p:txBody>
          <a:bodyPr>
            <a:normAutofit lnSpcReduction="10000"/>
          </a:bodyPr>
          <a:lstStyle/>
          <a:p>
            <a:r>
              <a:rPr lang="en-GB" sz="1800" dirty="0">
                <a:solidFill>
                  <a:srgbClr val="CC9900"/>
                </a:solidFill>
                <a:latin typeface="Calibri Light" panose="020F0302020204030204" pitchFamily="34" charset="0"/>
                <a:cs typeface="Calibri Light" panose="020F0302020204030204" pitchFamily="34" charset="0"/>
              </a:rPr>
              <a:t>It’s now time to </a:t>
            </a:r>
            <a:r>
              <a:rPr lang="en-GB" sz="2800" dirty="0">
                <a:solidFill>
                  <a:srgbClr val="CC9900"/>
                </a:solidFill>
                <a:latin typeface="Calibri Light" panose="020F0302020204030204" pitchFamily="34" charset="0"/>
                <a:cs typeface="Calibri Light" panose="020F0302020204030204" pitchFamily="34" charset="0"/>
              </a:rPr>
              <a:t>Party!! </a:t>
            </a:r>
          </a:p>
          <a:p>
            <a:r>
              <a:rPr lang="en-GB" sz="1800" dirty="0">
                <a:solidFill>
                  <a:srgbClr val="CC9900"/>
                </a:solidFill>
                <a:latin typeface="Calibri Light" panose="020F0302020204030204" pitchFamily="34" charset="0"/>
                <a:cs typeface="Calibri Light" panose="020F0302020204030204" pitchFamily="34" charset="0"/>
              </a:rPr>
              <a:t>Following will be our Evening Finger Buffet for you to choose from:</a:t>
            </a:r>
          </a:p>
          <a:p>
            <a:r>
              <a:rPr lang="en-GB" sz="1800" dirty="0">
                <a:solidFill>
                  <a:srgbClr val="CC9900"/>
                </a:solidFill>
                <a:latin typeface="Calibri Light" panose="020F0302020204030204" pitchFamily="34" charset="0"/>
                <a:cs typeface="Calibri Light" panose="020F0302020204030204" pitchFamily="34" charset="0"/>
              </a:rPr>
              <a:t>Priced from:</a:t>
            </a:r>
          </a:p>
          <a:p>
            <a:r>
              <a:rPr lang="en-GB" sz="1800" dirty="0">
                <a:solidFill>
                  <a:srgbClr val="CC9900"/>
                </a:solidFill>
                <a:latin typeface="Calibri Light" panose="020F0302020204030204" pitchFamily="34" charset="0"/>
                <a:cs typeface="Calibri Light" panose="020F0302020204030204" pitchFamily="34" charset="0"/>
              </a:rPr>
              <a:t>The Hazlemere at £10.50pp</a:t>
            </a:r>
          </a:p>
          <a:p>
            <a:r>
              <a:rPr lang="en-GB" sz="1800" dirty="0">
                <a:solidFill>
                  <a:srgbClr val="CC9900"/>
                </a:solidFill>
                <a:latin typeface="Calibri Light" panose="020F0302020204030204" pitchFamily="34" charset="0"/>
                <a:cs typeface="Calibri Light" panose="020F0302020204030204" pitchFamily="34" charset="0"/>
              </a:rPr>
              <a:t>The Penn at £16.50pp</a:t>
            </a:r>
          </a:p>
          <a:p>
            <a:r>
              <a:rPr lang="en-GB" sz="1800" dirty="0">
                <a:solidFill>
                  <a:srgbClr val="CC9900"/>
                </a:solidFill>
                <a:latin typeface="Calibri Light" panose="020F0302020204030204" pitchFamily="34" charset="0"/>
                <a:cs typeface="Calibri Light" panose="020F0302020204030204" pitchFamily="34" charset="0"/>
              </a:rPr>
              <a:t>The Hughenden at £22.00pp</a:t>
            </a:r>
          </a:p>
          <a:p>
            <a:endParaRPr lang="en-GB" sz="1800" dirty="0">
              <a:solidFill>
                <a:schemeClr val="tx1"/>
              </a:solidFill>
            </a:endParaRPr>
          </a:p>
        </p:txBody>
      </p:sp>
      <p:pic>
        <p:nvPicPr>
          <p:cNvPr id="7" name="Picture 6" descr="A view of a kitchen&#10;&#10;Description automatically generated">
            <a:extLst>
              <a:ext uri="{FF2B5EF4-FFF2-40B4-BE49-F238E27FC236}">
                <a16:creationId xmlns:a16="http://schemas.microsoft.com/office/drawing/2014/main" id="{25DC6741-D2CB-4F2B-9C44-A99464F6C4D4}"/>
              </a:ext>
            </a:extLst>
          </p:cNvPr>
          <p:cNvPicPr>
            <a:picLocks noChangeAspect="1"/>
          </p:cNvPicPr>
          <p:nvPr/>
        </p:nvPicPr>
        <p:blipFill rotWithShape="1">
          <a:blip r:embed="rId3">
            <a:extLst>
              <a:ext uri="{28A0092B-C50C-407E-A947-70E740481C1C}">
                <a14:useLocalDpi xmlns:a14="http://schemas.microsoft.com/office/drawing/2010/main" val="0"/>
              </a:ext>
            </a:extLst>
          </a:blip>
          <a:srcRect l="11004" r="1" b="1"/>
          <a:stretch/>
        </p:blipFill>
        <p:spPr>
          <a:xfrm>
            <a:off x="4059920" y="1"/>
            <a:ext cx="4035714" cy="3401058"/>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F5D70A94-7538-4DC2-8994-BF31C4F601D4}"/>
              </a:ext>
            </a:extLst>
          </p:cNvPr>
          <p:cNvPicPr>
            <a:picLocks noChangeAspect="1"/>
          </p:cNvPicPr>
          <p:nvPr/>
        </p:nvPicPr>
        <p:blipFill rotWithShape="1">
          <a:blip r:embed="rId4">
            <a:extLst>
              <a:ext uri="{28A0092B-C50C-407E-A947-70E740481C1C}">
                <a14:useLocalDpi xmlns:a14="http://schemas.microsoft.com/office/drawing/2010/main" val="0"/>
              </a:ext>
            </a:extLst>
          </a:blip>
          <a:srcRect l="9963" r="891" b="4"/>
          <a:stretch/>
        </p:blipFill>
        <p:spPr>
          <a:xfrm>
            <a:off x="4059924" y="3474720"/>
            <a:ext cx="4021571" cy="3383280"/>
          </a:xfrm>
          <a:prstGeom prst="rect">
            <a:avLst/>
          </a:prstGeom>
        </p:spPr>
      </p:pic>
      <p:pic>
        <p:nvPicPr>
          <p:cNvPr id="13" name="Picture 12" descr="A bunch of food on a table&#10;&#10;Description automatically generated">
            <a:extLst>
              <a:ext uri="{FF2B5EF4-FFF2-40B4-BE49-F238E27FC236}">
                <a16:creationId xmlns:a16="http://schemas.microsoft.com/office/drawing/2014/main" id="{E5CE948A-1B3D-46C3-BC9D-FC7A41C16D21}"/>
              </a:ext>
            </a:extLst>
          </p:cNvPr>
          <p:cNvPicPr>
            <a:picLocks noChangeAspect="1"/>
          </p:cNvPicPr>
          <p:nvPr/>
        </p:nvPicPr>
        <p:blipFill rotWithShape="1">
          <a:blip r:embed="rId5">
            <a:extLst>
              <a:ext uri="{28A0092B-C50C-407E-A947-70E740481C1C}">
                <a14:useLocalDpi xmlns:a14="http://schemas.microsoft.com/office/drawing/2010/main" val="0"/>
              </a:ext>
            </a:extLst>
          </a:blip>
          <a:srcRect l="10791" r="11054" b="1"/>
          <a:stretch/>
        </p:blipFill>
        <p:spPr>
          <a:xfrm>
            <a:off x="8175592" y="6086"/>
            <a:ext cx="4016407" cy="6851914"/>
          </a:xfrm>
          <a:prstGeom prst="rect">
            <a:avLst/>
          </a:prstGeom>
        </p:spPr>
      </p:pic>
    </p:spTree>
    <p:extLst>
      <p:ext uri="{BB962C8B-B14F-4D97-AF65-F5344CB8AC3E}">
        <p14:creationId xmlns:p14="http://schemas.microsoft.com/office/powerpoint/2010/main" val="13814005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Rectangle 2">
            <a:extLst>
              <a:ext uri="{FF2B5EF4-FFF2-40B4-BE49-F238E27FC236}">
                <a16:creationId xmlns:a16="http://schemas.microsoft.com/office/drawing/2014/main" id="{B896A533-5AD0-447D-7354-5742E0E51F3B}"/>
              </a:ext>
            </a:extLst>
          </p:cNvPr>
          <p:cNvSpPr/>
          <p:nvPr/>
        </p:nvSpPr>
        <p:spPr>
          <a:xfrm>
            <a:off x="999314" y="0"/>
            <a:ext cx="5778890" cy="1415772"/>
          </a:xfrm>
          <a:prstGeom prst="rect">
            <a:avLst/>
          </a:prstGeom>
          <a:noFill/>
        </p:spPr>
        <p:txBody>
          <a:bodyPr wrap="non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rPr>
              <a:t>Party Buffet</a:t>
            </a:r>
          </a:p>
          <a:p>
            <a:pPr algn="ctr"/>
            <a:r>
              <a:rPr lang="en-US" sz="3200" b="1"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rPr>
              <a:t>The Hazlemere at  £10.50</a:t>
            </a:r>
            <a:endParaRPr lang="en-US" sz="3200" b="1" cap="none" spc="0"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endParaRPr>
          </a:p>
        </p:txBody>
      </p:sp>
      <p:sp>
        <p:nvSpPr>
          <p:cNvPr id="6" name="TextBox 5">
            <a:extLst>
              <a:ext uri="{FF2B5EF4-FFF2-40B4-BE49-F238E27FC236}">
                <a16:creationId xmlns:a16="http://schemas.microsoft.com/office/drawing/2014/main" id="{57AEF0A0-5A54-A298-AD30-CB606C5D6035}"/>
              </a:ext>
            </a:extLst>
          </p:cNvPr>
          <p:cNvSpPr txBox="1"/>
          <p:nvPr/>
        </p:nvSpPr>
        <p:spPr>
          <a:xfrm>
            <a:off x="381526" y="1391367"/>
            <a:ext cx="7014465" cy="4955203"/>
          </a:xfrm>
          <a:prstGeom prst="rect">
            <a:avLst/>
          </a:prstGeom>
          <a:noFill/>
        </p:spPr>
        <p:txBody>
          <a:bodyPr wrap="square" rtlCol="0">
            <a:spAutoFit/>
          </a:bodyPr>
          <a:lstStyle/>
          <a:p>
            <a:pPr algn="ctr"/>
            <a:r>
              <a:rPr lang="en-US" b="1" dirty="0">
                <a:solidFill>
                  <a:schemeClr val="bg1"/>
                </a:solidFill>
              </a:rPr>
              <a:t>Selection of Sandwiches </a:t>
            </a:r>
          </a:p>
          <a:p>
            <a:pPr algn="ctr"/>
            <a:r>
              <a:rPr lang="en-US" b="1" dirty="0">
                <a:solidFill>
                  <a:schemeClr val="bg1"/>
                </a:solidFill>
              </a:rPr>
              <a:t>on White &amp; Brown Bread</a:t>
            </a:r>
          </a:p>
          <a:p>
            <a:pPr algn="ctr"/>
            <a:r>
              <a:rPr lang="en-US" b="1" dirty="0">
                <a:solidFill>
                  <a:schemeClr val="bg1"/>
                </a:solidFill>
              </a:rPr>
              <a:t>White ((so)Brown (b)(so)</a:t>
            </a:r>
          </a:p>
          <a:p>
            <a:pPr algn="ctr"/>
            <a:r>
              <a:rPr lang="en-US" b="1" dirty="0">
                <a:solidFill>
                  <a:schemeClr val="bg1"/>
                </a:solidFill>
              </a:rPr>
              <a:t>Egg Mayonnaise (e)(m)</a:t>
            </a:r>
          </a:p>
          <a:p>
            <a:pPr algn="ctr"/>
            <a:r>
              <a:rPr lang="en-US" b="1" dirty="0">
                <a:solidFill>
                  <a:schemeClr val="bg1"/>
                </a:solidFill>
              </a:rPr>
              <a:t>Cheese &amp; Pickle (d)</a:t>
            </a:r>
          </a:p>
          <a:p>
            <a:pPr algn="ctr"/>
            <a:r>
              <a:rPr lang="en-US" b="1" dirty="0">
                <a:solidFill>
                  <a:schemeClr val="bg1"/>
                </a:solidFill>
              </a:rPr>
              <a:t>Ham &amp; Mustard (m)</a:t>
            </a:r>
          </a:p>
          <a:p>
            <a:pPr algn="ctr"/>
            <a:r>
              <a:rPr lang="en-US" b="1" dirty="0">
                <a:solidFill>
                  <a:schemeClr val="bg1"/>
                </a:solidFill>
              </a:rPr>
              <a:t>Tuna Mayonnaise (f)(m)(e)</a:t>
            </a:r>
          </a:p>
          <a:p>
            <a:pPr algn="ctr"/>
            <a:r>
              <a:rPr lang="en-US" b="1" dirty="0">
                <a:solidFill>
                  <a:schemeClr val="bg1"/>
                </a:solidFill>
              </a:rPr>
              <a:t>Hummus &amp; Red Pepper (Vegan)</a:t>
            </a:r>
          </a:p>
          <a:p>
            <a:pPr algn="ctr"/>
            <a:endParaRPr lang="en-US" b="1" dirty="0">
              <a:solidFill>
                <a:schemeClr val="bg1"/>
              </a:solidFill>
            </a:endParaRPr>
          </a:p>
          <a:p>
            <a:pPr algn="ctr"/>
            <a:r>
              <a:rPr lang="en-US" b="1" dirty="0">
                <a:solidFill>
                  <a:schemeClr val="bg1"/>
                </a:solidFill>
              </a:rPr>
              <a:t>Bowls of Tyrell Crisps</a:t>
            </a:r>
          </a:p>
          <a:p>
            <a:pPr algn="ctr"/>
            <a:endParaRPr lang="en-US" b="1" dirty="0">
              <a:solidFill>
                <a:schemeClr val="bg1"/>
              </a:solidFill>
            </a:endParaRPr>
          </a:p>
          <a:p>
            <a:pPr algn="ctr"/>
            <a:r>
              <a:rPr lang="en-US" b="1" dirty="0">
                <a:solidFill>
                  <a:schemeClr val="bg1"/>
                </a:solidFill>
              </a:rPr>
              <a:t>A slice of homemade Cake of the Day</a:t>
            </a:r>
          </a:p>
          <a:p>
            <a:pPr algn="ctr"/>
            <a:r>
              <a:rPr lang="en-US" b="1" dirty="0">
                <a:solidFill>
                  <a:schemeClr val="bg1"/>
                </a:solidFill>
              </a:rPr>
              <a:t>Lemon Drizzle, Victoria Sandwich, Chocolate </a:t>
            </a:r>
          </a:p>
          <a:p>
            <a:pPr algn="ctr"/>
            <a:r>
              <a:rPr lang="en-US" b="1" dirty="0">
                <a:solidFill>
                  <a:schemeClr val="bg1"/>
                </a:solidFill>
              </a:rPr>
              <a:t>(d)(g)(e)</a:t>
            </a:r>
          </a:p>
          <a:p>
            <a:pPr algn="ctr"/>
            <a:endParaRPr lang="en-US" b="1" dirty="0">
              <a:solidFill>
                <a:schemeClr val="bg1"/>
              </a:solidFill>
            </a:endParaRPr>
          </a:p>
          <a:p>
            <a:pPr algn="ctr"/>
            <a:r>
              <a:rPr lang="en-US" b="1" dirty="0">
                <a:solidFill>
                  <a:schemeClr val="bg1"/>
                </a:solidFill>
              </a:rPr>
              <a:t>Allergens</a:t>
            </a:r>
          </a:p>
          <a:p>
            <a:pPr algn="ctr"/>
            <a:r>
              <a:rPr lang="en-US" sz="1400" b="1" dirty="0">
                <a:solidFill>
                  <a:schemeClr val="bg1"/>
                </a:solidFill>
              </a:rPr>
              <a:t>G(Gluten) D (Dairy) SOL (Sulphate)</a:t>
            </a:r>
          </a:p>
          <a:p>
            <a:pPr algn="ctr"/>
            <a:r>
              <a:rPr lang="en-US" sz="1400" b="1" dirty="0">
                <a:solidFill>
                  <a:schemeClr val="bg1"/>
                </a:solidFill>
              </a:rPr>
              <a:t>E (eggs) B (barley) SO (soya) M (Mustard) F (Fish) Crus (Crustaceans)</a:t>
            </a:r>
            <a:endParaRPr lang="en-GB" sz="1400" b="1" dirty="0">
              <a:solidFill>
                <a:schemeClr val="bg1"/>
              </a:solidFill>
            </a:endParaRPr>
          </a:p>
        </p:txBody>
      </p:sp>
    </p:spTree>
    <p:extLst>
      <p:ext uri="{BB962C8B-B14F-4D97-AF65-F5344CB8AC3E}">
        <p14:creationId xmlns:p14="http://schemas.microsoft.com/office/powerpoint/2010/main" val="172885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744998-18D6-BB5F-65D7-071C5BB14333}"/>
              </a:ext>
            </a:extLst>
          </p:cNvPr>
          <p:cNvPicPr>
            <a:picLocks noChangeAspect="1"/>
          </p:cNvPicPr>
          <p:nvPr/>
        </p:nvPicPr>
        <p:blipFill>
          <a:blip r:embed="rId2"/>
          <a:stretch>
            <a:fillRect/>
          </a:stretch>
        </p:blipFill>
        <p:spPr>
          <a:xfrm>
            <a:off x="192349" y="0"/>
            <a:ext cx="11807301" cy="6858000"/>
          </a:xfrm>
          <a:prstGeom prst="rect">
            <a:avLst/>
          </a:prstGeom>
        </p:spPr>
      </p:pic>
    </p:spTree>
    <p:extLst>
      <p:ext uri="{BB962C8B-B14F-4D97-AF65-F5344CB8AC3E}">
        <p14:creationId xmlns:p14="http://schemas.microsoft.com/office/powerpoint/2010/main" val="9396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a:extLst>
            <a:ext uri="{FF2B5EF4-FFF2-40B4-BE49-F238E27FC236}">
              <a16:creationId xmlns:a16="http://schemas.microsoft.com/office/drawing/2014/main" id="{64259223-0EDB-B7D2-FA55-6BA64C21B1C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CDC1FFD-4684-1650-EF3C-F4861A096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0" name="Straight Connector 9">
            <a:extLst>
              <a:ext uri="{FF2B5EF4-FFF2-40B4-BE49-F238E27FC236}">
                <a16:creationId xmlns:a16="http://schemas.microsoft.com/office/drawing/2014/main" id="{B71A5C01-2415-651B-F38A-12FDF419B2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D01D1DB-9EEE-76B6-7112-142A28DF5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DD7F42A-A98A-AAA0-FD09-E37C8AE55D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B8C31AF-85B2-0E9A-FC04-C4044A929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Rectangle 2">
            <a:extLst>
              <a:ext uri="{FF2B5EF4-FFF2-40B4-BE49-F238E27FC236}">
                <a16:creationId xmlns:a16="http://schemas.microsoft.com/office/drawing/2014/main" id="{A758ED10-13D6-5E77-9420-FB605BA72A08}"/>
              </a:ext>
            </a:extLst>
          </p:cNvPr>
          <p:cNvSpPr/>
          <p:nvPr/>
        </p:nvSpPr>
        <p:spPr>
          <a:xfrm>
            <a:off x="1354571" y="0"/>
            <a:ext cx="5068375" cy="1415772"/>
          </a:xfrm>
          <a:prstGeom prst="rect">
            <a:avLst/>
          </a:prstGeom>
          <a:noFill/>
        </p:spPr>
        <p:txBody>
          <a:bodyPr wrap="non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rPr>
              <a:t>Party Buffet</a:t>
            </a:r>
          </a:p>
          <a:p>
            <a:pPr algn="ctr"/>
            <a:r>
              <a:rPr lang="en-US" sz="3200" b="1"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rPr>
              <a:t>The Penn at  £16.50</a:t>
            </a:r>
            <a:endParaRPr lang="en-US" sz="3200" b="1" cap="none" spc="0"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endParaRPr>
          </a:p>
        </p:txBody>
      </p:sp>
      <p:sp>
        <p:nvSpPr>
          <p:cNvPr id="6" name="TextBox 5">
            <a:extLst>
              <a:ext uri="{FF2B5EF4-FFF2-40B4-BE49-F238E27FC236}">
                <a16:creationId xmlns:a16="http://schemas.microsoft.com/office/drawing/2014/main" id="{EF5358CC-DC1B-BF7F-14AC-60A4FE31A2B0}"/>
              </a:ext>
            </a:extLst>
          </p:cNvPr>
          <p:cNvSpPr txBox="1"/>
          <p:nvPr/>
        </p:nvSpPr>
        <p:spPr>
          <a:xfrm>
            <a:off x="260096" y="1370179"/>
            <a:ext cx="7014465" cy="4678204"/>
          </a:xfrm>
          <a:prstGeom prst="rect">
            <a:avLst/>
          </a:prstGeom>
          <a:noFill/>
        </p:spPr>
        <p:txBody>
          <a:bodyPr wrap="square" rtlCol="0">
            <a:spAutoFit/>
          </a:bodyPr>
          <a:lstStyle/>
          <a:p>
            <a:pPr algn="ctr"/>
            <a:r>
              <a:rPr lang="en-US" b="1" dirty="0">
                <a:solidFill>
                  <a:schemeClr val="bg1"/>
                </a:solidFill>
              </a:rPr>
              <a:t>Selection of Sandwiches </a:t>
            </a:r>
          </a:p>
          <a:p>
            <a:pPr algn="ctr"/>
            <a:r>
              <a:rPr lang="en-US" b="1" dirty="0">
                <a:solidFill>
                  <a:schemeClr val="bg1"/>
                </a:solidFill>
              </a:rPr>
              <a:t>on White &amp; Brown Bread</a:t>
            </a:r>
          </a:p>
          <a:p>
            <a:pPr algn="ctr"/>
            <a:r>
              <a:rPr lang="en-US" b="1" dirty="0">
                <a:solidFill>
                  <a:schemeClr val="bg1"/>
                </a:solidFill>
              </a:rPr>
              <a:t>White</a:t>
            </a:r>
            <a:r>
              <a:rPr lang="en-US" sz="1200" b="1" dirty="0">
                <a:solidFill>
                  <a:schemeClr val="bg1"/>
                </a:solidFill>
              </a:rPr>
              <a:t>(so) </a:t>
            </a:r>
            <a:r>
              <a:rPr lang="en-US" b="1" dirty="0">
                <a:solidFill>
                  <a:schemeClr val="bg1"/>
                </a:solidFill>
              </a:rPr>
              <a:t>Brown</a:t>
            </a:r>
            <a:r>
              <a:rPr lang="en-US" sz="1200" b="1" dirty="0">
                <a:solidFill>
                  <a:schemeClr val="bg1"/>
                </a:solidFill>
              </a:rPr>
              <a:t>(b)(so)</a:t>
            </a:r>
          </a:p>
          <a:p>
            <a:pPr algn="ctr"/>
            <a:r>
              <a:rPr lang="en-US" b="1" dirty="0">
                <a:solidFill>
                  <a:schemeClr val="bg1"/>
                </a:solidFill>
              </a:rPr>
              <a:t>Egg Mayonnaise </a:t>
            </a:r>
            <a:r>
              <a:rPr lang="en-US" sz="1200" b="1" dirty="0">
                <a:solidFill>
                  <a:schemeClr val="bg1"/>
                </a:solidFill>
              </a:rPr>
              <a:t>(e)(m) </a:t>
            </a:r>
            <a:r>
              <a:rPr lang="en-US" b="1" dirty="0">
                <a:solidFill>
                  <a:schemeClr val="bg1"/>
                </a:solidFill>
              </a:rPr>
              <a:t>Cheese &amp; Pickle </a:t>
            </a:r>
            <a:r>
              <a:rPr lang="en-US" sz="1200" b="1" dirty="0">
                <a:solidFill>
                  <a:schemeClr val="bg1"/>
                </a:solidFill>
              </a:rPr>
              <a:t>(d)</a:t>
            </a:r>
          </a:p>
          <a:p>
            <a:pPr algn="ctr"/>
            <a:r>
              <a:rPr lang="en-US" b="1" dirty="0">
                <a:solidFill>
                  <a:schemeClr val="bg1"/>
                </a:solidFill>
              </a:rPr>
              <a:t>Ham &amp; Mustard (m) Tuna Mayonnaise (f)(m)(e)</a:t>
            </a:r>
          </a:p>
          <a:p>
            <a:pPr algn="ctr"/>
            <a:r>
              <a:rPr lang="en-US" b="1" dirty="0">
                <a:solidFill>
                  <a:schemeClr val="bg1"/>
                </a:solidFill>
              </a:rPr>
              <a:t>Hummus &amp; Red Pepper (Vegan)</a:t>
            </a:r>
          </a:p>
          <a:p>
            <a:pPr algn="ctr"/>
            <a:endParaRPr lang="en-US" b="1" dirty="0">
              <a:solidFill>
                <a:schemeClr val="bg1"/>
              </a:solidFill>
            </a:endParaRPr>
          </a:p>
          <a:p>
            <a:pPr algn="ctr"/>
            <a:r>
              <a:rPr lang="en-US" b="1" dirty="0">
                <a:solidFill>
                  <a:schemeClr val="bg1"/>
                </a:solidFill>
              </a:rPr>
              <a:t>Bowls of our finest Chips</a:t>
            </a:r>
          </a:p>
          <a:p>
            <a:pPr algn="ctr"/>
            <a:r>
              <a:rPr lang="en-US" b="1" dirty="0">
                <a:solidFill>
                  <a:schemeClr val="bg1"/>
                </a:solidFill>
              </a:rPr>
              <a:t>Sausage Rolls (w)(e)(milk)</a:t>
            </a:r>
          </a:p>
          <a:p>
            <a:pPr algn="ctr"/>
            <a:endParaRPr lang="en-US" b="1" dirty="0">
              <a:solidFill>
                <a:schemeClr val="bg1"/>
              </a:solidFill>
            </a:endParaRPr>
          </a:p>
          <a:p>
            <a:pPr algn="ctr"/>
            <a:r>
              <a:rPr lang="en-US" b="1" dirty="0">
                <a:solidFill>
                  <a:schemeClr val="bg1"/>
                </a:solidFill>
              </a:rPr>
              <a:t>Dessert Platter to include slices of homemade cakes, millionaire shortbreads, macaroons, profiteroles, fresh fruits</a:t>
            </a:r>
          </a:p>
          <a:p>
            <a:pPr algn="ctr"/>
            <a:r>
              <a:rPr lang="en-US" b="1" dirty="0">
                <a:solidFill>
                  <a:schemeClr val="bg1"/>
                </a:solidFill>
              </a:rPr>
              <a:t>(d)(g)(e)</a:t>
            </a:r>
          </a:p>
          <a:p>
            <a:pPr algn="ctr"/>
            <a:endParaRPr lang="en-US" b="1" dirty="0">
              <a:solidFill>
                <a:schemeClr val="bg1"/>
              </a:solidFill>
            </a:endParaRPr>
          </a:p>
          <a:p>
            <a:pPr algn="ctr"/>
            <a:r>
              <a:rPr lang="en-US" b="1" dirty="0">
                <a:solidFill>
                  <a:schemeClr val="bg1"/>
                </a:solidFill>
              </a:rPr>
              <a:t>Allergens</a:t>
            </a:r>
          </a:p>
          <a:p>
            <a:pPr algn="ctr"/>
            <a:r>
              <a:rPr lang="en-US" sz="1400" b="1" dirty="0">
                <a:solidFill>
                  <a:schemeClr val="bg1"/>
                </a:solidFill>
              </a:rPr>
              <a:t>G(Gluten) D (Dairy) SOL (Sulphate)</a:t>
            </a:r>
          </a:p>
          <a:p>
            <a:pPr algn="ctr"/>
            <a:r>
              <a:rPr lang="en-US" sz="1400" b="1" dirty="0">
                <a:solidFill>
                  <a:schemeClr val="bg1"/>
                </a:solidFill>
              </a:rPr>
              <a:t>E (eggs) B (barley) SO (soya) M (Mustard) F (Fish) Crus (Crustaceans)</a:t>
            </a:r>
            <a:endParaRPr lang="en-GB" sz="1400" b="1" dirty="0">
              <a:solidFill>
                <a:schemeClr val="bg1"/>
              </a:solidFill>
            </a:endParaRPr>
          </a:p>
        </p:txBody>
      </p:sp>
    </p:spTree>
    <p:extLst>
      <p:ext uri="{BB962C8B-B14F-4D97-AF65-F5344CB8AC3E}">
        <p14:creationId xmlns:p14="http://schemas.microsoft.com/office/powerpoint/2010/main" val="1250690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a:extLst>
            <a:ext uri="{FF2B5EF4-FFF2-40B4-BE49-F238E27FC236}">
              <a16:creationId xmlns:a16="http://schemas.microsoft.com/office/drawing/2014/main" id="{8E468D6B-96AB-0F84-BABC-C1BBCA2B6C6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0C408D8-A3E7-84F2-5171-00C698B66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0" name="Straight Connector 9">
            <a:extLst>
              <a:ext uri="{FF2B5EF4-FFF2-40B4-BE49-F238E27FC236}">
                <a16:creationId xmlns:a16="http://schemas.microsoft.com/office/drawing/2014/main" id="{2749FF19-334A-CE69-7891-CE86237F6C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26B68542-86F1-7E30-1878-76A0542517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252CFEF-550F-835F-EFE4-A74FD8B71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57C5A89-013D-1FEC-B204-8B4610EF9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Rectangle 2">
            <a:extLst>
              <a:ext uri="{FF2B5EF4-FFF2-40B4-BE49-F238E27FC236}">
                <a16:creationId xmlns:a16="http://schemas.microsoft.com/office/drawing/2014/main" id="{417D17AB-B9DE-0418-E34E-D40A5339CED1}"/>
              </a:ext>
            </a:extLst>
          </p:cNvPr>
          <p:cNvSpPr/>
          <p:nvPr/>
        </p:nvSpPr>
        <p:spPr>
          <a:xfrm>
            <a:off x="894189" y="0"/>
            <a:ext cx="5989140" cy="1415772"/>
          </a:xfrm>
          <a:prstGeom prst="rect">
            <a:avLst/>
          </a:prstGeom>
          <a:noFill/>
        </p:spPr>
        <p:txBody>
          <a:bodyPr wrap="non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rPr>
              <a:t>Party Buffet</a:t>
            </a:r>
          </a:p>
          <a:p>
            <a:pPr algn="ctr"/>
            <a:r>
              <a:rPr lang="en-US" sz="3200" b="1"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rPr>
              <a:t>The Hughenden at  £22.00</a:t>
            </a:r>
            <a:endParaRPr lang="en-US" sz="3200" b="1" cap="none" spc="0" dirty="0">
              <a:ln w="0"/>
              <a:solidFill>
                <a:schemeClr val="bg1"/>
              </a:solidFill>
              <a:effectLst>
                <a:outerShdw blurRad="38100" dist="19050" dir="2700000" algn="tl" rotWithShape="0">
                  <a:schemeClr val="dk1">
                    <a:alpha val="40000"/>
                  </a:schemeClr>
                </a:outerShdw>
              </a:effectLst>
              <a:latin typeface="Copperplate Gothic Light" panose="020E0507020206020404" pitchFamily="34" charset="0"/>
            </a:endParaRPr>
          </a:p>
        </p:txBody>
      </p:sp>
      <p:sp>
        <p:nvSpPr>
          <p:cNvPr id="6" name="TextBox 5">
            <a:extLst>
              <a:ext uri="{FF2B5EF4-FFF2-40B4-BE49-F238E27FC236}">
                <a16:creationId xmlns:a16="http://schemas.microsoft.com/office/drawing/2014/main" id="{3BF9BCF9-97A8-FFC7-7953-7322D0DDAAFF}"/>
              </a:ext>
            </a:extLst>
          </p:cNvPr>
          <p:cNvSpPr txBox="1"/>
          <p:nvPr/>
        </p:nvSpPr>
        <p:spPr>
          <a:xfrm>
            <a:off x="194527" y="1415772"/>
            <a:ext cx="8024054" cy="4770537"/>
          </a:xfrm>
          <a:prstGeom prst="rect">
            <a:avLst/>
          </a:prstGeom>
          <a:noFill/>
        </p:spPr>
        <p:txBody>
          <a:bodyPr wrap="square" rtlCol="0">
            <a:spAutoFit/>
          </a:bodyPr>
          <a:lstStyle/>
          <a:p>
            <a:pPr algn="ctr"/>
            <a:r>
              <a:rPr lang="en-US" b="1" dirty="0">
                <a:solidFill>
                  <a:schemeClr val="bg1"/>
                </a:solidFill>
              </a:rPr>
              <a:t>Selection of Sandwiches </a:t>
            </a:r>
          </a:p>
          <a:p>
            <a:pPr algn="ctr"/>
            <a:r>
              <a:rPr lang="en-US" b="1" dirty="0">
                <a:solidFill>
                  <a:schemeClr val="bg1"/>
                </a:solidFill>
              </a:rPr>
              <a:t>on White</a:t>
            </a:r>
            <a:r>
              <a:rPr lang="en-US" sz="1200" b="1" dirty="0">
                <a:solidFill>
                  <a:schemeClr val="bg1"/>
                </a:solidFill>
              </a:rPr>
              <a:t>(so) </a:t>
            </a:r>
            <a:r>
              <a:rPr lang="en-US" b="1" dirty="0">
                <a:solidFill>
                  <a:schemeClr val="bg1"/>
                </a:solidFill>
              </a:rPr>
              <a:t>&amp; Brown Bread</a:t>
            </a:r>
            <a:r>
              <a:rPr lang="en-US" sz="1200" b="1" dirty="0">
                <a:solidFill>
                  <a:schemeClr val="bg1"/>
                </a:solidFill>
              </a:rPr>
              <a:t>(b)(so)</a:t>
            </a:r>
          </a:p>
          <a:p>
            <a:pPr algn="ctr"/>
            <a:r>
              <a:rPr lang="en-US" b="1" dirty="0">
                <a:solidFill>
                  <a:schemeClr val="bg1"/>
                </a:solidFill>
              </a:rPr>
              <a:t>Egg Mayonnaise </a:t>
            </a:r>
            <a:r>
              <a:rPr lang="en-US" sz="1200" b="1" dirty="0">
                <a:solidFill>
                  <a:schemeClr val="bg1"/>
                </a:solidFill>
              </a:rPr>
              <a:t>(e)(m) </a:t>
            </a:r>
            <a:r>
              <a:rPr lang="en-US" b="1" dirty="0">
                <a:solidFill>
                  <a:schemeClr val="bg1"/>
                </a:solidFill>
              </a:rPr>
              <a:t>Cheese &amp; Pickle </a:t>
            </a:r>
            <a:r>
              <a:rPr lang="en-US" sz="1200" b="1" dirty="0">
                <a:solidFill>
                  <a:schemeClr val="bg1"/>
                </a:solidFill>
              </a:rPr>
              <a:t>(d)</a:t>
            </a:r>
          </a:p>
          <a:p>
            <a:pPr algn="ctr"/>
            <a:r>
              <a:rPr lang="en-US" b="1" dirty="0">
                <a:solidFill>
                  <a:schemeClr val="bg1"/>
                </a:solidFill>
              </a:rPr>
              <a:t>Ham &amp; Mustard </a:t>
            </a:r>
            <a:r>
              <a:rPr lang="en-US" sz="1200" b="1" dirty="0">
                <a:solidFill>
                  <a:schemeClr val="bg1"/>
                </a:solidFill>
              </a:rPr>
              <a:t>(m)</a:t>
            </a:r>
            <a:r>
              <a:rPr lang="en-US" b="1" dirty="0">
                <a:solidFill>
                  <a:schemeClr val="bg1"/>
                </a:solidFill>
              </a:rPr>
              <a:t> Tuna Mayonnaise </a:t>
            </a:r>
            <a:r>
              <a:rPr lang="en-US" sz="1200" b="1" dirty="0">
                <a:solidFill>
                  <a:schemeClr val="bg1"/>
                </a:solidFill>
              </a:rPr>
              <a:t>(f)(m)(e)</a:t>
            </a:r>
          </a:p>
          <a:p>
            <a:pPr algn="ctr"/>
            <a:r>
              <a:rPr lang="en-US" b="1" dirty="0">
                <a:solidFill>
                  <a:schemeClr val="bg1"/>
                </a:solidFill>
              </a:rPr>
              <a:t>Hummus &amp; Red Pepper (Vegan)</a:t>
            </a:r>
          </a:p>
          <a:p>
            <a:pPr algn="ctr"/>
            <a:endParaRPr lang="en-US" b="1" dirty="0">
              <a:solidFill>
                <a:schemeClr val="bg1"/>
              </a:solidFill>
            </a:endParaRPr>
          </a:p>
          <a:p>
            <a:pPr algn="ctr"/>
            <a:r>
              <a:rPr lang="en-US" b="1" dirty="0">
                <a:solidFill>
                  <a:schemeClr val="bg1"/>
                </a:solidFill>
              </a:rPr>
              <a:t>Hot Items</a:t>
            </a:r>
          </a:p>
          <a:p>
            <a:pPr algn="ctr"/>
            <a:r>
              <a:rPr lang="en-US" b="1" dirty="0">
                <a:solidFill>
                  <a:schemeClr val="bg1"/>
                </a:solidFill>
              </a:rPr>
              <a:t>Chicken Bites</a:t>
            </a:r>
            <a:r>
              <a:rPr lang="en-US" sz="1200" b="1" dirty="0">
                <a:solidFill>
                  <a:schemeClr val="bg1"/>
                </a:solidFill>
              </a:rPr>
              <a:t>(w) </a:t>
            </a:r>
            <a:r>
              <a:rPr lang="en-US" b="1" dirty="0">
                <a:solidFill>
                  <a:schemeClr val="bg1"/>
                </a:solidFill>
              </a:rPr>
              <a:t>Sausage Rolls </a:t>
            </a:r>
            <a:r>
              <a:rPr lang="en-US" sz="1200" b="1" dirty="0">
                <a:solidFill>
                  <a:schemeClr val="bg1"/>
                </a:solidFill>
              </a:rPr>
              <a:t>(w)(e)(milk)</a:t>
            </a:r>
          </a:p>
          <a:p>
            <a:pPr algn="ctr"/>
            <a:r>
              <a:rPr lang="en-US" b="1" dirty="0">
                <a:solidFill>
                  <a:schemeClr val="bg1"/>
                </a:solidFill>
              </a:rPr>
              <a:t>Cod Goujons with tartar sauce </a:t>
            </a:r>
            <a:r>
              <a:rPr lang="en-US" sz="1200" b="1" dirty="0">
                <a:solidFill>
                  <a:schemeClr val="bg1"/>
                </a:solidFill>
              </a:rPr>
              <a:t>(w)(e)(f) </a:t>
            </a:r>
            <a:r>
              <a:rPr lang="en-US" b="1" dirty="0">
                <a:solidFill>
                  <a:schemeClr val="bg1"/>
                </a:solidFill>
              </a:rPr>
              <a:t>Vegetable Spring Rolls with a </a:t>
            </a:r>
            <a:r>
              <a:rPr lang="en-US" b="1" dirty="0" err="1">
                <a:solidFill>
                  <a:schemeClr val="bg1"/>
                </a:solidFill>
              </a:rPr>
              <a:t>chilli</a:t>
            </a:r>
            <a:r>
              <a:rPr lang="en-US" b="1" dirty="0">
                <a:solidFill>
                  <a:schemeClr val="bg1"/>
                </a:solidFill>
              </a:rPr>
              <a:t> dip </a:t>
            </a:r>
            <a:r>
              <a:rPr lang="en-US" sz="1200" b="1" dirty="0">
                <a:solidFill>
                  <a:schemeClr val="bg1"/>
                </a:solidFill>
              </a:rPr>
              <a:t>(w)(b)(sesame)(so)(</a:t>
            </a:r>
            <a:r>
              <a:rPr lang="en-US" sz="1200" b="1" dirty="0" err="1">
                <a:solidFill>
                  <a:schemeClr val="bg1"/>
                </a:solidFill>
              </a:rPr>
              <a:t>sul</a:t>
            </a:r>
            <a:r>
              <a:rPr lang="en-US" sz="1200" b="1" dirty="0">
                <a:solidFill>
                  <a:schemeClr val="bg1"/>
                </a:solidFill>
              </a:rPr>
              <a:t>)</a:t>
            </a:r>
          </a:p>
          <a:p>
            <a:pPr algn="ctr"/>
            <a:r>
              <a:rPr lang="en-US" b="1" dirty="0">
                <a:solidFill>
                  <a:schemeClr val="bg1"/>
                </a:solidFill>
              </a:rPr>
              <a:t>Garlic Breaded Mushrooms</a:t>
            </a:r>
            <a:r>
              <a:rPr lang="en-US" sz="1200" b="1" dirty="0">
                <a:solidFill>
                  <a:schemeClr val="bg1"/>
                </a:solidFill>
              </a:rPr>
              <a:t>(v)(vegan) </a:t>
            </a:r>
            <a:r>
              <a:rPr lang="en-US" b="1" dirty="0">
                <a:solidFill>
                  <a:schemeClr val="bg1"/>
                </a:solidFill>
              </a:rPr>
              <a:t>Mozzarella Sticks </a:t>
            </a:r>
            <a:r>
              <a:rPr lang="en-US" sz="1200" b="1" dirty="0">
                <a:solidFill>
                  <a:schemeClr val="bg1"/>
                </a:solidFill>
              </a:rPr>
              <a:t>(v)(d)</a:t>
            </a:r>
          </a:p>
          <a:p>
            <a:pPr algn="ctr"/>
            <a:endParaRPr lang="en-US" sz="1200" b="1" dirty="0">
              <a:solidFill>
                <a:schemeClr val="bg1"/>
              </a:solidFill>
            </a:endParaRPr>
          </a:p>
          <a:p>
            <a:pPr algn="ctr"/>
            <a:r>
              <a:rPr lang="en-US" b="1" dirty="0">
                <a:solidFill>
                  <a:schemeClr val="bg1"/>
                </a:solidFill>
              </a:rPr>
              <a:t>Dessert Platter to include slices of homemade cakes, millionaire shortbreads, macaroons, profiteroles, fresh fruits </a:t>
            </a:r>
            <a:r>
              <a:rPr lang="en-US" sz="1200" b="1" dirty="0">
                <a:solidFill>
                  <a:schemeClr val="bg1"/>
                </a:solidFill>
              </a:rPr>
              <a:t>(d)(g)(e)</a:t>
            </a:r>
          </a:p>
          <a:p>
            <a:pPr algn="ctr"/>
            <a:endParaRPr lang="en-US" b="1" dirty="0">
              <a:solidFill>
                <a:schemeClr val="bg1"/>
              </a:solidFill>
            </a:endParaRPr>
          </a:p>
          <a:p>
            <a:pPr algn="ctr"/>
            <a:r>
              <a:rPr lang="en-US" b="1" dirty="0">
                <a:solidFill>
                  <a:schemeClr val="bg1"/>
                </a:solidFill>
              </a:rPr>
              <a:t>Allergens</a:t>
            </a:r>
          </a:p>
          <a:p>
            <a:pPr algn="ctr"/>
            <a:r>
              <a:rPr lang="en-US" sz="1400" b="1" dirty="0">
                <a:solidFill>
                  <a:schemeClr val="bg1"/>
                </a:solidFill>
              </a:rPr>
              <a:t>G(Gluten) D (Dairy) SOL (Sulphate)</a:t>
            </a:r>
          </a:p>
          <a:p>
            <a:pPr algn="ctr"/>
            <a:r>
              <a:rPr lang="en-US" sz="1400" b="1" dirty="0">
                <a:solidFill>
                  <a:schemeClr val="bg1"/>
                </a:solidFill>
              </a:rPr>
              <a:t>E (eggs) B (barley) SO (soya) M (Mustard) F (Fish) Crus (Crustaceans)</a:t>
            </a:r>
            <a:endParaRPr lang="en-GB" sz="1400" b="1" dirty="0">
              <a:solidFill>
                <a:schemeClr val="bg1"/>
              </a:solidFill>
            </a:endParaRPr>
          </a:p>
        </p:txBody>
      </p:sp>
    </p:spTree>
    <p:extLst>
      <p:ext uri="{BB962C8B-B14F-4D97-AF65-F5344CB8AC3E}">
        <p14:creationId xmlns:p14="http://schemas.microsoft.com/office/powerpoint/2010/main" val="1432196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FD64-3925-3359-FF79-3F4E77F069F0}"/>
              </a:ext>
            </a:extLst>
          </p:cNvPr>
          <p:cNvSpPr>
            <a:spLocks noGrp="1"/>
          </p:cNvSpPr>
          <p:nvPr>
            <p:ph type="title"/>
          </p:nvPr>
        </p:nvSpPr>
        <p:spPr>
          <a:xfrm>
            <a:off x="2804894" y="-539662"/>
            <a:ext cx="10058400" cy="1450757"/>
          </a:xfrm>
        </p:spPr>
        <p:txBody>
          <a:bodyPr/>
          <a:lstStyle/>
          <a:p>
            <a:r>
              <a:rPr lang="en-US" dirty="0"/>
              <a:t>TERMS &amp; CONDITIONS</a:t>
            </a:r>
            <a:endParaRPr lang="en-GB" dirty="0"/>
          </a:p>
        </p:txBody>
      </p:sp>
      <p:graphicFrame>
        <p:nvGraphicFramePr>
          <p:cNvPr id="4" name="Table 3">
            <a:extLst>
              <a:ext uri="{FF2B5EF4-FFF2-40B4-BE49-F238E27FC236}">
                <a16:creationId xmlns:a16="http://schemas.microsoft.com/office/drawing/2014/main" id="{4EFC7C08-2B9A-A4E4-0CAB-E37063A100E6}"/>
              </a:ext>
            </a:extLst>
          </p:cNvPr>
          <p:cNvGraphicFramePr>
            <a:graphicFrameLocks noGrp="1"/>
          </p:cNvGraphicFramePr>
          <p:nvPr>
            <p:extLst>
              <p:ext uri="{D42A27DB-BD31-4B8C-83A1-F6EECF244321}">
                <p14:modId xmlns:p14="http://schemas.microsoft.com/office/powerpoint/2010/main" val="663002398"/>
              </p:ext>
            </p:extLst>
          </p:nvPr>
        </p:nvGraphicFramePr>
        <p:xfrm>
          <a:off x="1679460" y="774751"/>
          <a:ext cx="8128000" cy="5943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11398550"/>
                    </a:ext>
                  </a:extLst>
                </a:gridCol>
                <a:gridCol w="4064000">
                  <a:extLst>
                    <a:ext uri="{9D8B030D-6E8A-4147-A177-3AD203B41FA5}">
                      <a16:colId xmlns:a16="http://schemas.microsoft.com/office/drawing/2014/main" val="66402050"/>
                    </a:ext>
                  </a:extLst>
                </a:gridCol>
              </a:tblGrid>
              <a:tr h="370840">
                <a:tc>
                  <a:txBody>
                    <a:bodyPr/>
                    <a:lstStyle/>
                    <a:p>
                      <a:pPr marL="285750" indent="-285750">
                        <a:buFont typeface="Arial" panose="020B0604020202020204" pitchFamily="34" charset="0"/>
                        <a:buChar char="•"/>
                      </a:pPr>
                      <a:r>
                        <a:rPr lang="en-US" b="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A Non-Refundable Deposit of £500 is required to secure your booking.</a:t>
                      </a:r>
                    </a:p>
                    <a:p>
                      <a:pPr marL="285750" indent="-285750">
                        <a:buFont typeface="Arial" panose="020B0604020202020204" pitchFamily="34" charset="0"/>
                        <a:buChar char="•"/>
                      </a:pPr>
                      <a:r>
                        <a:rPr lang="en-US" b="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The Final Balance for your big day is required 10 days prior to your Wedding Day</a:t>
                      </a:r>
                      <a:endParaRPr lang="en-GB" b="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a:txBody>
                  <a:tcPr>
                    <a:noFill/>
                  </a:tcPr>
                </a:tc>
                <a:tc>
                  <a:txBody>
                    <a:bodyPr/>
                    <a:lstStyle/>
                    <a:p>
                      <a:r>
                        <a:rPr lang="en-US" dirty="0">
                          <a:solidFill>
                            <a:schemeClr val="tx1"/>
                          </a:solidFill>
                        </a:rPr>
                        <a:t>The Golf Course and Putting Green are strictly for the use of playing golfers and for Health and Safety reasons photographers must confirm safe areas for photos with a manager</a:t>
                      </a:r>
                      <a:endParaRPr lang="en-GB" dirty="0">
                        <a:solidFill>
                          <a:schemeClr val="tx1"/>
                        </a:solidFill>
                      </a:endParaRPr>
                    </a:p>
                  </a:txBody>
                  <a:tcPr>
                    <a:noFill/>
                  </a:tcPr>
                </a:tc>
                <a:extLst>
                  <a:ext uri="{0D108BD9-81ED-4DB2-BD59-A6C34878D82A}">
                    <a16:rowId xmlns:a16="http://schemas.microsoft.com/office/drawing/2014/main" val="98463960"/>
                  </a:ext>
                </a:extLst>
              </a:tr>
              <a:tr h="370840">
                <a:tc>
                  <a:txBody>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All Beverages must be supplied by Hazlemere Golf Club</a:t>
                      </a:r>
                      <a:endParaRPr lang="en-GB" dirty="0">
                        <a:latin typeface="Calibri" panose="020F0502020204030204" pitchFamily="34" charset="0"/>
                        <a:ea typeface="Calibri" panose="020F0502020204030204" pitchFamily="34" charset="0"/>
                        <a:cs typeface="Calibri" panose="020F0502020204030204" pitchFamily="34" charset="0"/>
                      </a:endParaRPr>
                    </a:p>
                  </a:txBody>
                  <a:tcPr>
                    <a:noFill/>
                  </a:tcPr>
                </a:tc>
                <a:tc>
                  <a:txBody>
                    <a:bodyPr/>
                    <a:lstStyle/>
                    <a:p>
                      <a:r>
                        <a:rPr lang="en-US" b="1" dirty="0"/>
                        <a:t>Children attending any function must be supervised by an adult at all times</a:t>
                      </a:r>
                      <a:endParaRPr lang="en-GB" b="1" dirty="0"/>
                    </a:p>
                  </a:txBody>
                  <a:tcPr>
                    <a:noFill/>
                  </a:tcPr>
                </a:tc>
                <a:extLst>
                  <a:ext uri="{0D108BD9-81ED-4DB2-BD59-A6C34878D82A}">
                    <a16:rowId xmlns:a16="http://schemas.microsoft.com/office/drawing/2014/main" val="720884808"/>
                  </a:ext>
                </a:extLst>
              </a:tr>
              <a:tr h="370840">
                <a:tc>
                  <a:txBody>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Only freestanding decorations </a:t>
                      </a:r>
                      <a:r>
                        <a:rPr lang="en-US">
                          <a:latin typeface="Calibri" panose="020F0502020204030204" pitchFamily="34" charset="0"/>
                          <a:ea typeface="Calibri" panose="020F0502020204030204" pitchFamily="34" charset="0"/>
                          <a:cs typeface="Calibri" panose="020F0502020204030204" pitchFamily="34" charset="0"/>
                        </a:rPr>
                        <a:t>are permitted </a:t>
                      </a:r>
                      <a:endParaRPr lang="en-GB" dirty="0">
                        <a:latin typeface="Calibri" panose="020F0502020204030204" pitchFamily="34" charset="0"/>
                        <a:ea typeface="Calibri" panose="020F0502020204030204" pitchFamily="34" charset="0"/>
                        <a:cs typeface="Calibri" panose="020F0502020204030204" pitchFamily="34" charset="0"/>
                      </a:endParaRPr>
                    </a:p>
                  </a:txBody>
                  <a:tcPr>
                    <a:noFill/>
                  </a:tcPr>
                </a:tc>
                <a:tc>
                  <a:txBody>
                    <a:bodyPr/>
                    <a:lstStyle/>
                    <a:p>
                      <a:r>
                        <a:rPr lang="en-US" b="1" dirty="0"/>
                        <a:t>No Children are allowed out on the balcony with an adult</a:t>
                      </a:r>
                      <a:endParaRPr lang="en-GB" b="1" dirty="0"/>
                    </a:p>
                  </a:txBody>
                  <a:tcPr>
                    <a:noFill/>
                  </a:tcPr>
                </a:tc>
                <a:extLst>
                  <a:ext uri="{0D108BD9-81ED-4DB2-BD59-A6C34878D82A}">
                    <a16:rowId xmlns:a16="http://schemas.microsoft.com/office/drawing/2014/main" val="2522616225"/>
                  </a:ext>
                </a:extLst>
              </a:tr>
              <a:tr h="370840">
                <a:tc>
                  <a:txBody>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Access to the Fairways Suite prior to the booking must be authorized by Hazlemere Golf Club</a:t>
                      </a:r>
                      <a:endParaRPr lang="en-GB" dirty="0">
                        <a:latin typeface="Calibri" panose="020F0502020204030204" pitchFamily="34" charset="0"/>
                        <a:ea typeface="Calibri" panose="020F0502020204030204" pitchFamily="34" charset="0"/>
                        <a:cs typeface="Calibri" panose="020F0502020204030204" pitchFamily="34" charset="0"/>
                      </a:endParaRPr>
                    </a:p>
                  </a:txBody>
                  <a:tcPr>
                    <a:noFill/>
                  </a:tcPr>
                </a:tc>
                <a:tc>
                  <a:txBody>
                    <a:bodyPr/>
                    <a:lstStyle/>
                    <a:p>
                      <a:r>
                        <a:rPr lang="en-US" b="1" dirty="0"/>
                        <a:t>Hazlemere Golf Club cannot accept any liability for theft, loss, damage or injury.</a:t>
                      </a:r>
                      <a:endParaRPr lang="en-GB" b="1" dirty="0"/>
                    </a:p>
                  </a:txBody>
                  <a:tcPr>
                    <a:noFill/>
                  </a:tcPr>
                </a:tc>
                <a:extLst>
                  <a:ext uri="{0D108BD9-81ED-4DB2-BD59-A6C34878D82A}">
                    <a16:rowId xmlns:a16="http://schemas.microsoft.com/office/drawing/2014/main" val="1022212126"/>
                  </a:ext>
                </a:extLst>
              </a:tr>
              <a:tr h="370840">
                <a:tc>
                  <a:txBody>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Menus must be confirmed 28 days in advance and final numbers for catering must be given 14 days before the date of the function</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 hirer will be liable for any damage to the building, furnishing and golf course resulting from their or their guest actions</a:t>
                      </a:r>
                      <a:endParaRPr lang="en-GB" dirty="0">
                        <a:latin typeface="Calibri" panose="020F0502020204030204" pitchFamily="34" charset="0"/>
                        <a:ea typeface="Calibri" panose="020F0502020204030204" pitchFamily="34" charset="0"/>
                        <a:cs typeface="Calibri" panose="020F0502020204030204" pitchFamily="34" charset="0"/>
                      </a:endParaRPr>
                    </a:p>
                  </a:txBody>
                  <a:tcPr>
                    <a:noFill/>
                  </a:tcPr>
                </a:tc>
                <a:tc>
                  <a:txBody>
                    <a:bodyPr/>
                    <a:lstStyle/>
                    <a:p>
                      <a:r>
                        <a:rPr lang="en-US" b="1" dirty="0"/>
                        <a:t>Cancellation Charges – please note these charges are over and above the deposit</a:t>
                      </a:r>
                    </a:p>
                    <a:p>
                      <a:r>
                        <a:rPr lang="en-US" b="1" dirty="0"/>
                        <a:t>Six months notice £500</a:t>
                      </a:r>
                    </a:p>
                    <a:p>
                      <a:r>
                        <a:rPr lang="en-US" b="1" dirty="0"/>
                        <a:t>Three Months notice £750</a:t>
                      </a:r>
                    </a:p>
                    <a:p>
                      <a:r>
                        <a:rPr lang="en-US" b="1" dirty="0"/>
                        <a:t>One months notice £1000</a:t>
                      </a:r>
                    </a:p>
                    <a:p>
                      <a:r>
                        <a:rPr lang="en-US" b="1" dirty="0"/>
                        <a:t>14 Days Notice – Full Balance of the function</a:t>
                      </a:r>
                      <a:endParaRPr lang="en-GB" b="1" dirty="0"/>
                    </a:p>
                  </a:txBody>
                  <a:tcPr>
                    <a:noFill/>
                  </a:tcPr>
                </a:tc>
                <a:extLst>
                  <a:ext uri="{0D108BD9-81ED-4DB2-BD59-A6C34878D82A}">
                    <a16:rowId xmlns:a16="http://schemas.microsoft.com/office/drawing/2014/main" val="4228844301"/>
                  </a:ext>
                </a:extLst>
              </a:tr>
            </a:tbl>
          </a:graphicData>
        </a:graphic>
      </p:graphicFrame>
    </p:spTree>
    <p:extLst>
      <p:ext uri="{BB962C8B-B14F-4D97-AF65-F5344CB8AC3E}">
        <p14:creationId xmlns:p14="http://schemas.microsoft.com/office/powerpoint/2010/main" val="144060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1" name="Content Placeholder 10" descr="A picture containing text, map&#10;&#10;Description automatically generated">
            <a:extLst>
              <a:ext uri="{FF2B5EF4-FFF2-40B4-BE49-F238E27FC236}">
                <a16:creationId xmlns:a16="http://schemas.microsoft.com/office/drawing/2014/main" id="{6D7B606B-237C-4D9B-AE51-F867499A55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7662"/>
          <a:stretch/>
        </p:blipFill>
        <p:spPr>
          <a:xfrm>
            <a:off x="20" y="10"/>
            <a:ext cx="4580077" cy="3383266"/>
          </a:xfrm>
          <a:prstGeom prst="rect">
            <a:avLst/>
          </a:prstGeom>
        </p:spPr>
      </p:pic>
      <p:cxnSp>
        <p:nvCxnSpPr>
          <p:cNvPr id="39" name="Straight Connector 3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descr="A close up of a mans face&#10;&#10;Description automatically generated">
            <a:extLst>
              <a:ext uri="{FF2B5EF4-FFF2-40B4-BE49-F238E27FC236}">
                <a16:creationId xmlns:a16="http://schemas.microsoft.com/office/drawing/2014/main" id="{2C60B972-F71A-4FDA-BD89-62F03C5AFA3E}"/>
              </a:ext>
            </a:extLst>
          </p:cNvPr>
          <p:cNvPicPr>
            <a:picLocks noChangeAspect="1"/>
          </p:cNvPicPr>
          <p:nvPr/>
        </p:nvPicPr>
        <p:blipFill rotWithShape="1">
          <a:blip r:embed="rId3">
            <a:extLst>
              <a:ext uri="{28A0092B-C50C-407E-A947-70E740481C1C}">
                <a14:useLocalDpi xmlns:a14="http://schemas.microsoft.com/office/drawing/2010/main" val="0"/>
              </a:ext>
            </a:extLst>
          </a:blip>
          <a:srcRect l="1905" r="2318"/>
          <a:stretch/>
        </p:blipFill>
        <p:spPr>
          <a:xfrm>
            <a:off x="20" y="3474720"/>
            <a:ext cx="4580077" cy="3383280"/>
          </a:xfrm>
          <a:prstGeom prst="rect">
            <a:avLst/>
          </a:prstGeom>
        </p:spPr>
      </p:pic>
      <p:sp>
        <p:nvSpPr>
          <p:cNvPr id="13" name="TextBox 12">
            <a:extLst>
              <a:ext uri="{FF2B5EF4-FFF2-40B4-BE49-F238E27FC236}">
                <a16:creationId xmlns:a16="http://schemas.microsoft.com/office/drawing/2014/main" id="{D171FEEC-35C9-4648-8CD3-0122F6D3A47A}"/>
              </a:ext>
            </a:extLst>
          </p:cNvPr>
          <p:cNvSpPr txBox="1"/>
          <p:nvPr/>
        </p:nvSpPr>
        <p:spPr>
          <a:xfrm>
            <a:off x="5116784" y="2546224"/>
            <a:ext cx="5977938" cy="3342747"/>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dirty="0" err="1"/>
              <a:t>Hazlemere</a:t>
            </a:r>
            <a:r>
              <a:rPr lang="en-US" dirty="0"/>
              <a:t> Golf Club</a:t>
            </a:r>
          </a:p>
          <a:p>
            <a:pPr>
              <a:spcAft>
                <a:spcPts val="600"/>
              </a:spcAft>
              <a:buFont typeface="Calibri" panose="020F0502020204030204" pitchFamily="34" charset="0"/>
            </a:pPr>
            <a:r>
              <a:rPr lang="en-US" dirty="0"/>
              <a:t>Penn Road</a:t>
            </a:r>
          </a:p>
          <a:p>
            <a:pPr>
              <a:spcAft>
                <a:spcPts val="600"/>
              </a:spcAft>
              <a:buFont typeface="Calibri" panose="020F0502020204030204" pitchFamily="34" charset="0"/>
            </a:pPr>
            <a:r>
              <a:rPr lang="en-US" dirty="0" err="1"/>
              <a:t>Hazlemere</a:t>
            </a:r>
            <a:r>
              <a:rPr lang="en-US" dirty="0"/>
              <a:t>, </a:t>
            </a:r>
          </a:p>
          <a:p>
            <a:pPr>
              <a:spcAft>
                <a:spcPts val="600"/>
              </a:spcAft>
              <a:buFont typeface="Calibri" panose="020F0502020204030204" pitchFamily="34" charset="0"/>
            </a:pPr>
            <a:r>
              <a:rPr lang="en-US" dirty="0"/>
              <a:t>Buckinghamshire</a:t>
            </a:r>
          </a:p>
          <a:p>
            <a:pPr>
              <a:spcAft>
                <a:spcPts val="600"/>
              </a:spcAft>
              <a:buFont typeface="Calibri" panose="020F0502020204030204" pitchFamily="34" charset="0"/>
            </a:pPr>
            <a:r>
              <a:rPr lang="en-US" dirty="0"/>
              <a:t>HP15 7LR</a:t>
            </a:r>
          </a:p>
          <a:p>
            <a:pPr>
              <a:spcAft>
                <a:spcPts val="600"/>
              </a:spcAft>
              <a:buFont typeface="Calibri" panose="020F0502020204030204" pitchFamily="34" charset="0"/>
            </a:pPr>
            <a:endParaRPr lang="en-US" dirty="0"/>
          </a:p>
          <a:p>
            <a:pPr>
              <a:spcAft>
                <a:spcPts val="600"/>
              </a:spcAft>
              <a:buFont typeface="Calibri" panose="020F0502020204030204" pitchFamily="34" charset="0"/>
            </a:pPr>
            <a:r>
              <a:rPr lang="en-US" dirty="0">
                <a:hlinkClick r:id="rId4"/>
              </a:rPr>
              <a:t>www.hazlemeregolfclub.co.uk</a:t>
            </a:r>
            <a:endParaRPr lang="en-US" dirty="0"/>
          </a:p>
          <a:p>
            <a:pPr>
              <a:spcAft>
                <a:spcPts val="600"/>
              </a:spcAft>
              <a:buFont typeface="Calibri" panose="020F0502020204030204" pitchFamily="34" charset="0"/>
            </a:pPr>
            <a:r>
              <a:rPr lang="en-US" dirty="0"/>
              <a:t>All Wedding enquiries email </a:t>
            </a:r>
            <a:r>
              <a:rPr lang="en-US" dirty="0">
                <a:hlinkClick r:id="rId5"/>
              </a:rPr>
              <a:t>Emily@hazlemeregolfclub.co.uk</a:t>
            </a:r>
            <a:endParaRPr lang="en-US" dirty="0"/>
          </a:p>
          <a:p>
            <a:pPr>
              <a:spcAft>
                <a:spcPts val="600"/>
              </a:spcAft>
              <a:buFont typeface="Calibri" panose="020F0502020204030204" pitchFamily="34" charset="0"/>
            </a:pPr>
            <a:r>
              <a:rPr lang="en-US" dirty="0"/>
              <a:t>Tel – 01494 719 300</a:t>
            </a:r>
          </a:p>
        </p:txBody>
      </p:sp>
      <p:sp>
        <p:nvSpPr>
          <p:cNvPr id="2" name="Rectangle 1">
            <a:extLst>
              <a:ext uri="{FF2B5EF4-FFF2-40B4-BE49-F238E27FC236}">
                <a16:creationId xmlns:a16="http://schemas.microsoft.com/office/drawing/2014/main" id="{94BF782C-0DAF-4D39-9267-16DEC2C2505A}"/>
              </a:ext>
            </a:extLst>
          </p:cNvPr>
          <p:cNvSpPr/>
          <p:nvPr/>
        </p:nvSpPr>
        <p:spPr>
          <a:xfrm>
            <a:off x="4841408" y="268855"/>
            <a:ext cx="6096000" cy="1815882"/>
          </a:xfrm>
          <a:prstGeom prst="rect">
            <a:avLst/>
          </a:prstGeom>
        </p:spPr>
        <p:txBody>
          <a:bodyPr>
            <a:spAutoFit/>
          </a:bodyPr>
          <a:lstStyle/>
          <a:p>
            <a:pPr lvl="0"/>
            <a:r>
              <a:rPr lang="en-GB" sz="1600" dirty="0">
                <a:solidFill>
                  <a:prstClr val="white"/>
                </a:solidFill>
                <a:latin typeface="Calibri Light" panose="020F0302020204030204" pitchFamily="34" charset="0"/>
                <a:ea typeface="Calibri" panose="020F0502020204030204" pitchFamily="34" charset="0"/>
                <a:cs typeface="Calibri Light" panose="020F0302020204030204" pitchFamily="34" charset="0"/>
              </a:rPr>
              <a:t>Our Beautiful Setting</a:t>
            </a:r>
          </a:p>
          <a:p>
            <a:pPr lvl="0"/>
            <a:r>
              <a:rPr lang="en-GB" sz="1600" dirty="0">
                <a:solidFill>
                  <a:prstClr val="white"/>
                </a:solidFill>
                <a:latin typeface="Calibri Light" panose="020F0302020204030204" pitchFamily="34" charset="0"/>
                <a:ea typeface="Calibri" panose="020F0502020204030204" pitchFamily="34" charset="0"/>
                <a:cs typeface="Calibri Light" panose="020F0302020204030204" pitchFamily="34" charset="0"/>
              </a:rPr>
              <a:t>Set in the Chilterns, an area of outstanding beauty!</a:t>
            </a:r>
          </a:p>
          <a:p>
            <a:pPr lvl="0"/>
            <a:r>
              <a:rPr lang="en-GB" sz="1600" dirty="0">
                <a:solidFill>
                  <a:prstClr val="white"/>
                </a:solidFill>
                <a:latin typeface="Calibri Light" panose="020F0302020204030204" pitchFamily="34" charset="0"/>
                <a:ea typeface="Calibri" panose="020F0502020204030204" pitchFamily="34" charset="0"/>
                <a:cs typeface="Calibri Light" panose="020F0302020204030204" pitchFamily="34" charset="0"/>
              </a:rPr>
              <a:t>How to find us</a:t>
            </a:r>
          </a:p>
          <a:p>
            <a:pPr lvl="0"/>
            <a:r>
              <a:rPr lang="en-GB" sz="1600" dirty="0">
                <a:solidFill>
                  <a:prstClr val="white"/>
                </a:solidFill>
                <a:latin typeface="Calibri Light" panose="020F0302020204030204" pitchFamily="34" charset="0"/>
                <a:ea typeface="Calibri" panose="020F0502020204030204" pitchFamily="34" charset="0"/>
                <a:cs typeface="Calibri Light" panose="020F0302020204030204" pitchFamily="34" charset="0"/>
              </a:rPr>
              <a:t>“We are close to Amersham, </a:t>
            </a:r>
            <a:r>
              <a:rPr lang="en-GB" sz="1600" dirty="0" err="1">
                <a:solidFill>
                  <a:prstClr val="white"/>
                </a:solidFill>
                <a:latin typeface="Calibri Light" panose="020F0302020204030204" pitchFamily="34" charset="0"/>
                <a:ea typeface="Calibri" panose="020F0502020204030204" pitchFamily="34" charset="0"/>
                <a:cs typeface="Calibri Light" panose="020F0302020204030204" pitchFamily="34" charset="0"/>
              </a:rPr>
              <a:t>Gerrards</a:t>
            </a:r>
            <a:r>
              <a:rPr lang="en-GB" sz="1600" dirty="0">
                <a:solidFill>
                  <a:prstClr val="white"/>
                </a:solidFill>
                <a:latin typeface="Calibri Light" panose="020F0302020204030204" pitchFamily="34" charset="0"/>
                <a:ea typeface="Calibri" panose="020F0502020204030204" pitchFamily="34" charset="0"/>
                <a:cs typeface="Calibri Light" panose="020F0302020204030204" pitchFamily="34" charset="0"/>
              </a:rPr>
              <a:t> Cross and Beaconsfield in South Bucks with easy access to the railway stations and the M40</a:t>
            </a:r>
          </a:p>
          <a:p>
            <a:pPr lvl="0"/>
            <a:r>
              <a:rPr lang="en-GB" sz="1600" dirty="0">
                <a:solidFill>
                  <a:prstClr val="white"/>
                </a:solidFill>
                <a:latin typeface="Calibri Light" panose="020F0302020204030204" pitchFamily="34" charset="0"/>
                <a:ea typeface="Calibri" panose="020F0502020204030204" pitchFamily="34" charset="0"/>
                <a:cs typeface="Calibri Light" panose="020F0302020204030204" pitchFamily="34" charset="0"/>
              </a:rPr>
              <a:t>There’s ample free parking for drivers who can arrive easily via the M40, M25, M1 and M4.</a:t>
            </a:r>
          </a:p>
        </p:txBody>
      </p:sp>
    </p:spTree>
    <p:extLst>
      <p:ext uri="{BB962C8B-B14F-4D97-AF65-F5344CB8AC3E}">
        <p14:creationId xmlns:p14="http://schemas.microsoft.com/office/powerpoint/2010/main" val="394524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house with bushes in front of a brick building&#10;&#10;Description automatically generated">
            <a:extLst>
              <a:ext uri="{FF2B5EF4-FFF2-40B4-BE49-F238E27FC236}">
                <a16:creationId xmlns:a16="http://schemas.microsoft.com/office/drawing/2014/main" id="{EEEF4F10-77C4-4B2F-B4D0-F62CB323F8F9}"/>
              </a:ext>
            </a:extLst>
          </p:cNvPr>
          <p:cNvPicPr>
            <a:picLocks noChangeAspect="1"/>
          </p:cNvPicPr>
          <p:nvPr/>
        </p:nvPicPr>
        <p:blipFill rotWithShape="1">
          <a:blip r:embed="rId3">
            <a:extLst>
              <a:ext uri="{28A0092B-C50C-407E-A947-70E740481C1C}">
                <a14:useLocalDpi xmlns:a14="http://schemas.microsoft.com/office/drawing/2010/main" val="0"/>
              </a:ext>
            </a:extLst>
          </a:blip>
          <a:srcRect l="17536" r="409"/>
          <a:stretch/>
        </p:blipFill>
        <p:spPr>
          <a:xfrm>
            <a:off x="-1266805" y="-45719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TextBox 7">
            <a:extLst>
              <a:ext uri="{FF2B5EF4-FFF2-40B4-BE49-F238E27FC236}">
                <a16:creationId xmlns:a16="http://schemas.microsoft.com/office/drawing/2014/main" id="{B61B2E2F-15DA-444C-9A80-EC4DEDDF3C7F}"/>
              </a:ext>
            </a:extLst>
          </p:cNvPr>
          <p:cNvSpPr txBox="1"/>
          <p:nvPr/>
        </p:nvSpPr>
        <p:spPr>
          <a:xfrm>
            <a:off x="5638800" y="-64264"/>
            <a:ext cx="6639665" cy="7171194"/>
          </a:xfrm>
          <a:prstGeom prst="rect">
            <a:avLst/>
          </a:prstGeom>
          <a:noFill/>
        </p:spPr>
        <p:txBody>
          <a:bodyPr wrap="square" rtlCol="0">
            <a:spAutoFit/>
          </a:bodyPr>
          <a:lstStyle/>
          <a:p>
            <a:pPr algn="ctr"/>
            <a:r>
              <a:rPr lang="en-GB" sz="2800" b="1" dirty="0">
                <a:latin typeface="Corbel Light" panose="020B0303020204020204" pitchFamily="34" charset="0"/>
              </a:rPr>
              <a:t>MANY CONGRATULATIONS !</a:t>
            </a:r>
          </a:p>
          <a:p>
            <a:r>
              <a:rPr lang="en-GB" sz="1600" b="1" dirty="0">
                <a:latin typeface="Corbel Light" panose="020B0303020204020204" pitchFamily="34" charset="0"/>
              </a:rPr>
              <a:t>Thank you for your enquiry regarding your forthcoming Wedding Reception / Ceremony / Party. We are delighted that you are considering Hazlemere Golf Club as your chosen venue.</a:t>
            </a:r>
          </a:p>
          <a:p>
            <a:r>
              <a:rPr lang="en-GB" sz="1600" b="1" dirty="0">
                <a:latin typeface="Corbel Light" panose="020B0303020204020204" pitchFamily="34" charset="0"/>
              </a:rPr>
              <a:t>Hazlemere Golf Club located in the village of Hazlemere Buckinghamshire</a:t>
            </a:r>
          </a:p>
          <a:p>
            <a:r>
              <a:rPr lang="en-GB" sz="1600" b="1" dirty="0">
                <a:latin typeface="Corbel Light" panose="020B0303020204020204" pitchFamily="34" charset="0"/>
              </a:rPr>
              <a:t>is licensed to hold civil wedding ceremonies &amp; civil partnerships enabling you to hold your entire Wedding Day in one place.</a:t>
            </a:r>
          </a:p>
          <a:p>
            <a:r>
              <a:rPr lang="en-GB" sz="1600" b="1" dirty="0">
                <a:latin typeface="Corbel Light" panose="020B0303020204020204" pitchFamily="34" charset="0"/>
              </a:rPr>
              <a:t>Whether you are looking for a small and intimate wedding or a much larger celebration, we are confident we can provide you with a magical day to treasure.</a:t>
            </a:r>
          </a:p>
          <a:p>
            <a:r>
              <a:rPr lang="en-GB" sz="1600" b="1" dirty="0">
                <a:latin typeface="Corbel Light" panose="020B0303020204020204" pitchFamily="34" charset="0"/>
              </a:rPr>
              <a:t>The Fairways Suite on the first floor of the Clubhouse has a large balcony overlooking the golf course and benefits from numerous windows ensuring that it is filled with natural daylight. The spacious suite is exclusively yours, with its own private bar area, cloakrooms and lift access, we also have ample car parking for your guests.</a:t>
            </a:r>
          </a:p>
          <a:p>
            <a:r>
              <a:rPr lang="en-GB" sz="1600" b="1" dirty="0">
                <a:latin typeface="Corbel Light" panose="020B0303020204020204" pitchFamily="34" charset="0"/>
              </a:rPr>
              <a:t>Tables are laid with ivory linen to offset any flowers, balloons and table decorations that you may wish to organise. At the front of the Clubhouse we have a large patio area, an ideal location to enjoy your reception drinks and canapes, only a few steps away is our beautiful purpose built decking for those treasured wedding photographs.</a:t>
            </a:r>
          </a:p>
          <a:p>
            <a:r>
              <a:rPr lang="en-GB" sz="1600" b="1" dirty="0">
                <a:latin typeface="Corbel Light" panose="020B0303020204020204" pitchFamily="34" charset="0"/>
              </a:rPr>
              <a:t>Please take a look through the enclosed information, our menus are purposely designed by our Head Chef .</a:t>
            </a:r>
          </a:p>
          <a:p>
            <a:r>
              <a:rPr lang="en-GB" sz="1600" b="1" dirty="0">
                <a:latin typeface="Corbel Light" panose="020B0303020204020204" pitchFamily="34" charset="0"/>
              </a:rPr>
              <a:t>If you have a specific date in mind, please do get in contact to make a provisional booking.</a:t>
            </a:r>
          </a:p>
          <a:p>
            <a:r>
              <a:rPr lang="en-GB" sz="1600" b="1" dirty="0">
                <a:latin typeface="Corbel Light" panose="020B0303020204020204" pitchFamily="34" charset="0"/>
              </a:rPr>
              <a:t>I look forward to hearing from you and hope I can be of assistance in arranging your Wedding Day</a:t>
            </a:r>
          </a:p>
          <a:p>
            <a:endParaRPr lang="en-GB" sz="1600" b="1" dirty="0">
              <a:latin typeface="Corbel Light" panose="020B0303020204020204" pitchFamily="34" charset="0"/>
            </a:endParaRPr>
          </a:p>
          <a:p>
            <a:r>
              <a:rPr lang="en-GB" sz="1600" b="1" dirty="0">
                <a:latin typeface="Corbel Light" panose="020B0303020204020204" pitchFamily="34" charset="0"/>
              </a:rPr>
              <a:t>Emily Glover – Events, Sales  &amp; Marketing Manager – Hazlemere Golf Club </a:t>
            </a:r>
          </a:p>
        </p:txBody>
      </p:sp>
    </p:spTree>
    <p:extLst>
      <p:ext uri="{BB962C8B-B14F-4D97-AF65-F5344CB8AC3E}">
        <p14:creationId xmlns:p14="http://schemas.microsoft.com/office/powerpoint/2010/main" val="341307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E51659-3AF9-C16C-D458-5CF9BAEDABF4}"/>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DD9DB6CA-6B47-85A7-4681-C9C9F76DC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cxnSp>
        <p:nvCxnSpPr>
          <p:cNvPr id="45" name="Straight Connector 44">
            <a:extLst>
              <a:ext uri="{FF2B5EF4-FFF2-40B4-BE49-F238E27FC236}">
                <a16:creationId xmlns:a16="http://schemas.microsoft.com/office/drawing/2014/main" id="{726DC1D1-5B8F-22C9-43DC-40CA2EA53E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0E47B77-EFDC-94B6-6DFD-722AD2DFC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cxnSp>
        <p:nvCxnSpPr>
          <p:cNvPr id="49" name="Straight Connector 48">
            <a:extLst>
              <a:ext uri="{FF2B5EF4-FFF2-40B4-BE49-F238E27FC236}">
                <a16:creationId xmlns:a16="http://schemas.microsoft.com/office/drawing/2014/main" id="{E05F809B-6FF3-97E1-BE61-396BBCE43B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Content Placeholder 35">
            <a:extLst>
              <a:ext uri="{FF2B5EF4-FFF2-40B4-BE49-F238E27FC236}">
                <a16:creationId xmlns:a16="http://schemas.microsoft.com/office/drawing/2014/main" id="{E2798A3A-D6C9-F51D-91F1-A463A90A1BC7}"/>
              </a:ext>
            </a:extLst>
          </p:cNvPr>
          <p:cNvSpPr>
            <a:spLocks noGrp="1"/>
          </p:cNvSpPr>
          <p:nvPr>
            <p:ph sz="half" idx="2"/>
          </p:nvPr>
        </p:nvSpPr>
        <p:spPr>
          <a:xfrm>
            <a:off x="46598" y="656303"/>
            <a:ext cx="4561114" cy="4819211"/>
          </a:xfrm>
        </p:spPr>
        <p:txBody>
          <a:bodyPr vert="horz" lIns="0" tIns="45720" rIns="0" bIns="45720" rtlCol="0">
            <a:normAutofit fontScale="25000" lnSpcReduction="20000"/>
          </a:bodyPr>
          <a:lstStyle/>
          <a:p>
            <a:pPr marL="0" lvl="0" indent="0" algn="ctr">
              <a:lnSpc>
                <a:spcPct val="100000"/>
              </a:lnSpc>
              <a:spcBef>
                <a:spcPts val="0"/>
              </a:spcBef>
              <a:spcAft>
                <a:spcPts val="0"/>
              </a:spcAft>
              <a:buClrTx/>
              <a:buSzTx/>
              <a:buNone/>
            </a:pPr>
            <a:endParaRPr lang="en-GB" sz="16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endParaRPr lang="en-GB" sz="6400" b="1"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b="1" dirty="0">
                <a:solidFill>
                  <a:schemeClr val="tx1"/>
                </a:solidFill>
                <a:latin typeface="Calibri Light" panose="020F0302020204030204" pitchFamily="34" charset="0"/>
                <a:cs typeface="Calibri Light" panose="020F0302020204030204" pitchFamily="34" charset="0"/>
              </a:rPr>
              <a:t>CAPACITY</a:t>
            </a:r>
          </a:p>
          <a:p>
            <a:pPr marL="0" lvl="0" indent="0" algn="ctr">
              <a:lnSpc>
                <a:spcPct val="100000"/>
              </a:lnSpc>
              <a:spcBef>
                <a:spcPts val="0"/>
              </a:spcBef>
              <a:spcAft>
                <a:spcPts val="0"/>
              </a:spcAft>
              <a:buClrTx/>
              <a:buSzTx/>
              <a:buNone/>
            </a:pPr>
            <a:endParaRPr lang="en-GB" sz="6400" b="1"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SIT DOWN WEDDING BREAKFAST – 160 Guests</a:t>
            </a:r>
          </a:p>
          <a:p>
            <a:pPr marL="0" lvl="0" indent="0" algn="ctr">
              <a:lnSpc>
                <a:spcPct val="100000"/>
              </a:lnSpc>
              <a:spcBef>
                <a:spcPts val="0"/>
              </a:spcBef>
              <a:spcAft>
                <a:spcPts val="0"/>
              </a:spcAft>
              <a:buClrTx/>
              <a:buSzTx/>
              <a:buNone/>
            </a:pPr>
            <a:endParaRPr lang="en-GB" sz="64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WEDDING CEREMONY – 160 GUESTS</a:t>
            </a:r>
          </a:p>
          <a:p>
            <a:pPr marL="0" lvl="0" indent="0" algn="ctr">
              <a:lnSpc>
                <a:spcPct val="100000"/>
              </a:lnSpc>
              <a:spcBef>
                <a:spcPts val="0"/>
              </a:spcBef>
              <a:spcAft>
                <a:spcPts val="0"/>
              </a:spcAft>
              <a:buClrTx/>
              <a:buSzTx/>
              <a:buNone/>
            </a:pPr>
            <a:endParaRPr lang="en-GB" sz="64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EVENING RECEPTION – 160 GUESTS</a:t>
            </a:r>
          </a:p>
          <a:p>
            <a:pPr marL="0" lvl="0" indent="0" algn="ctr">
              <a:lnSpc>
                <a:spcPct val="100000"/>
              </a:lnSpc>
              <a:spcBef>
                <a:spcPts val="0"/>
              </a:spcBef>
              <a:spcAft>
                <a:spcPts val="0"/>
              </a:spcAft>
              <a:buClrTx/>
              <a:buSzTx/>
              <a:buNone/>
            </a:pPr>
            <a:endParaRPr lang="en-GB" sz="6400" b="1"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endParaRPr lang="en-GB" sz="6400" b="1"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b="1" dirty="0">
                <a:solidFill>
                  <a:schemeClr val="tx1"/>
                </a:solidFill>
                <a:latin typeface="Calibri Light" panose="020F0302020204030204" pitchFamily="34" charset="0"/>
                <a:cs typeface="Calibri Light" panose="020F0302020204030204" pitchFamily="34" charset="0"/>
              </a:rPr>
              <a:t>HIRE FEES</a:t>
            </a: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Wedding Ceremony Hire  £300</a:t>
            </a:r>
          </a:p>
          <a:p>
            <a:pPr marL="0" lvl="0" indent="0" algn="ctr">
              <a:lnSpc>
                <a:spcPct val="100000"/>
              </a:lnSpc>
              <a:spcBef>
                <a:spcPts val="0"/>
              </a:spcBef>
              <a:spcAft>
                <a:spcPts val="0"/>
              </a:spcAft>
              <a:buClrTx/>
              <a:buSzTx/>
              <a:buNone/>
            </a:pPr>
            <a:r>
              <a:rPr lang="en-GB" sz="4000" dirty="0">
                <a:solidFill>
                  <a:schemeClr val="tx1"/>
                </a:solidFill>
                <a:latin typeface="Calibri Light" panose="020F0302020204030204" pitchFamily="34" charset="0"/>
                <a:cs typeface="Calibri Light" panose="020F0302020204030204" pitchFamily="34" charset="0"/>
              </a:rPr>
              <a:t>Clients will need to book their ceremony directly with Beaconsfield Registry Office</a:t>
            </a:r>
          </a:p>
          <a:p>
            <a:pPr marL="0" lvl="0" indent="0" algn="ctr">
              <a:lnSpc>
                <a:spcPct val="100000"/>
              </a:lnSpc>
              <a:spcBef>
                <a:spcPts val="0"/>
              </a:spcBef>
              <a:spcAft>
                <a:spcPts val="0"/>
              </a:spcAft>
              <a:buClrTx/>
              <a:buSzTx/>
              <a:buNone/>
            </a:pPr>
            <a:endParaRPr lang="en-GB" sz="40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endParaRPr lang="en-GB" sz="64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b="1" dirty="0">
                <a:solidFill>
                  <a:schemeClr val="tx1"/>
                </a:solidFill>
                <a:latin typeface="Calibri Light" panose="020F0302020204030204" pitchFamily="34" charset="0"/>
                <a:cs typeface="Calibri Light" panose="020F0302020204030204" pitchFamily="34" charset="0"/>
              </a:rPr>
              <a:t>Hourly Room Hire fee of</a:t>
            </a: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£160.00 + VAT PER HOUR min of 6 hours hire</a:t>
            </a:r>
          </a:p>
          <a:p>
            <a:pPr marL="0" lvl="0" indent="0" algn="ctr">
              <a:lnSpc>
                <a:spcPct val="100000"/>
              </a:lnSpc>
              <a:spcBef>
                <a:spcPts val="0"/>
              </a:spcBef>
              <a:spcAft>
                <a:spcPts val="0"/>
              </a:spcAft>
              <a:buClrTx/>
              <a:buSzTx/>
              <a:buNone/>
            </a:pPr>
            <a:endParaRPr lang="en-GB" sz="64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endParaRPr lang="en-GB" sz="64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b="1" dirty="0">
                <a:solidFill>
                  <a:schemeClr val="tx1"/>
                </a:solidFill>
                <a:latin typeface="Calibri Light" panose="020F0302020204030204" pitchFamily="34" charset="0"/>
                <a:cs typeface="Calibri Light" panose="020F0302020204030204" pitchFamily="34" charset="0"/>
              </a:rPr>
              <a:t>CORKAGE</a:t>
            </a:r>
          </a:p>
          <a:p>
            <a:pPr marL="0" lvl="0" indent="0" algn="ctr">
              <a:lnSpc>
                <a:spcPct val="100000"/>
              </a:lnSpc>
              <a:spcBef>
                <a:spcPts val="0"/>
              </a:spcBef>
              <a:spcAft>
                <a:spcPts val="0"/>
              </a:spcAft>
              <a:buClrTx/>
              <a:buSzTx/>
              <a:buNone/>
            </a:pPr>
            <a:r>
              <a:rPr lang="en-GB" sz="6400" b="1" dirty="0">
                <a:solidFill>
                  <a:schemeClr val="tx1"/>
                </a:solidFill>
                <a:latin typeface="Calibri Light" panose="020F0302020204030204" pitchFamily="34" charset="0"/>
                <a:cs typeface="Calibri Light" panose="020F0302020204030204" pitchFamily="34" charset="0"/>
              </a:rPr>
              <a:t>P</a:t>
            </a:r>
            <a:r>
              <a:rPr lang="en-GB" sz="6400" dirty="0">
                <a:solidFill>
                  <a:schemeClr val="tx1"/>
                </a:solidFill>
                <a:latin typeface="Calibri Light" panose="020F0302020204030204" pitchFamily="34" charset="0"/>
                <a:cs typeface="Calibri Light" panose="020F0302020204030204" pitchFamily="34" charset="0"/>
              </a:rPr>
              <a:t>lease note</a:t>
            </a: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We do not allow guests to provide alcoholic beverages or soft drinks, all drinks must be purchased from </a:t>
            </a: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Hazlemere Golf Club</a:t>
            </a:r>
          </a:p>
          <a:p>
            <a:pPr marL="0" lvl="0" indent="0" algn="ctr">
              <a:lnSpc>
                <a:spcPct val="100000"/>
              </a:lnSpc>
              <a:spcBef>
                <a:spcPts val="0"/>
              </a:spcBef>
              <a:spcAft>
                <a:spcPts val="0"/>
              </a:spcAft>
              <a:buClrTx/>
              <a:buSzTx/>
              <a:buNone/>
            </a:pPr>
            <a:endParaRPr lang="en-GB" sz="6400"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endParaRPr lang="en-GB" sz="6400" b="1" dirty="0">
              <a:solidFill>
                <a:schemeClr val="tx1"/>
              </a:solidFill>
              <a:latin typeface="Calibri Light" panose="020F0302020204030204" pitchFamily="34" charset="0"/>
              <a:cs typeface="Calibri Light" panose="020F0302020204030204" pitchFamily="34" charset="0"/>
            </a:endParaRPr>
          </a:p>
          <a:p>
            <a:pPr marL="0" lvl="0" indent="0" algn="ctr">
              <a:lnSpc>
                <a:spcPct val="100000"/>
              </a:lnSpc>
              <a:spcBef>
                <a:spcPts val="0"/>
              </a:spcBef>
              <a:spcAft>
                <a:spcPts val="0"/>
              </a:spcAft>
              <a:buClrTx/>
              <a:buSzTx/>
              <a:buNone/>
            </a:pPr>
            <a:r>
              <a:rPr lang="en-GB" sz="6400" b="1" dirty="0">
                <a:solidFill>
                  <a:schemeClr val="tx1"/>
                </a:solidFill>
                <a:latin typeface="Calibri Light" panose="020F0302020204030204" pitchFamily="34" charset="0"/>
                <a:cs typeface="Calibri Light" panose="020F0302020204030204" pitchFamily="34" charset="0"/>
              </a:rPr>
              <a:t>SET UP CHARGES </a:t>
            </a: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£80 + VAT PER HOUR</a:t>
            </a: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Ivory linen tablecloths &amp; napkins included</a:t>
            </a:r>
          </a:p>
          <a:p>
            <a:pPr marL="0" lvl="0" indent="0" algn="ctr">
              <a:lnSpc>
                <a:spcPct val="100000"/>
              </a:lnSpc>
              <a:spcBef>
                <a:spcPts val="0"/>
              </a:spcBef>
              <a:spcAft>
                <a:spcPts val="0"/>
              </a:spcAft>
              <a:buClrTx/>
              <a:buSzTx/>
              <a:buNone/>
            </a:pPr>
            <a:r>
              <a:rPr lang="en-GB" sz="6400" dirty="0">
                <a:solidFill>
                  <a:schemeClr val="tx1"/>
                </a:solidFill>
                <a:latin typeface="Calibri Light" panose="020F0302020204030204" pitchFamily="34" charset="0"/>
                <a:cs typeface="Calibri Light" panose="020F0302020204030204" pitchFamily="34" charset="0"/>
              </a:rPr>
              <a:t>Free secure parking for up to 180 cars</a:t>
            </a:r>
          </a:p>
          <a:p>
            <a:pPr marL="0" lvl="0" indent="0" algn="ctr">
              <a:lnSpc>
                <a:spcPct val="100000"/>
              </a:lnSpc>
              <a:spcBef>
                <a:spcPts val="0"/>
              </a:spcBef>
              <a:spcAft>
                <a:spcPts val="0"/>
              </a:spcAft>
              <a:buClrTx/>
              <a:buSzTx/>
              <a:buNone/>
            </a:pPr>
            <a:endParaRPr lang="en-GB" sz="6400" dirty="0">
              <a:solidFill>
                <a:schemeClr val="tx1"/>
              </a:solidFill>
              <a:latin typeface="Calibri Light" panose="020F0302020204030204" pitchFamily="34" charset="0"/>
              <a:cs typeface="Calibri Light" panose="020F0302020204030204" pitchFamily="34" charset="0"/>
            </a:endParaRPr>
          </a:p>
          <a:p>
            <a:pPr>
              <a:lnSpc>
                <a:spcPct val="100000"/>
              </a:lnSpc>
            </a:pPr>
            <a:endParaRPr lang="en-US" sz="1800" dirty="0">
              <a:solidFill>
                <a:srgbClr val="FFFFFF"/>
              </a:solidFill>
            </a:endParaRPr>
          </a:p>
        </p:txBody>
      </p:sp>
      <p:pic>
        <p:nvPicPr>
          <p:cNvPr id="38" name="Content Placeholder 37" descr="A close up of a flower pot&#10;&#10;Description automatically generated">
            <a:extLst>
              <a:ext uri="{FF2B5EF4-FFF2-40B4-BE49-F238E27FC236}">
                <a16:creationId xmlns:a16="http://schemas.microsoft.com/office/drawing/2014/main" id="{7814E9D1-2E9D-9145-916C-F077A873561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025" r="24739" b="1"/>
          <a:stretch/>
        </p:blipFill>
        <p:spPr>
          <a:xfrm rot="5400000">
            <a:off x="4994147" y="-339851"/>
            <a:ext cx="6858000" cy="7537703"/>
          </a:xfrm>
          <a:prstGeom prst="rect">
            <a:avLst/>
          </a:prstGeom>
        </p:spPr>
      </p:pic>
      <p:sp>
        <p:nvSpPr>
          <p:cNvPr id="39" name="TextBox 38">
            <a:extLst>
              <a:ext uri="{FF2B5EF4-FFF2-40B4-BE49-F238E27FC236}">
                <a16:creationId xmlns:a16="http://schemas.microsoft.com/office/drawing/2014/main" id="{7447C3D7-E891-3085-5440-505912705E57}"/>
              </a:ext>
            </a:extLst>
          </p:cNvPr>
          <p:cNvSpPr txBox="1"/>
          <p:nvPr/>
        </p:nvSpPr>
        <p:spPr>
          <a:xfrm>
            <a:off x="723686" y="71528"/>
            <a:ext cx="3385606" cy="584775"/>
          </a:xfrm>
          <a:prstGeom prst="rect">
            <a:avLst/>
          </a:prstGeom>
          <a:noFill/>
        </p:spPr>
        <p:txBody>
          <a:bodyPr wrap="square" rtlCol="0">
            <a:spAutoFit/>
          </a:bodyPr>
          <a:lstStyle/>
          <a:p>
            <a:r>
              <a:rPr lang="en-GB" sz="3200" dirty="0">
                <a:latin typeface="Calibri" panose="020F0502020204030204" pitchFamily="34" charset="0"/>
                <a:cs typeface="Calibri" panose="020F0502020204030204" pitchFamily="34" charset="0"/>
              </a:rPr>
              <a:t>The Fairways Suite</a:t>
            </a:r>
          </a:p>
        </p:txBody>
      </p:sp>
    </p:spTree>
    <p:extLst>
      <p:ext uri="{BB962C8B-B14F-4D97-AF65-F5344CB8AC3E}">
        <p14:creationId xmlns:p14="http://schemas.microsoft.com/office/powerpoint/2010/main" val="3440674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cxnSp>
        <p:nvCxnSpPr>
          <p:cNvPr id="36" name="Straight Connector 3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glass of wine&#10;&#10;Description automatically generated">
            <a:extLst>
              <a:ext uri="{FF2B5EF4-FFF2-40B4-BE49-F238E27FC236}">
                <a16:creationId xmlns:a16="http://schemas.microsoft.com/office/drawing/2014/main" id="{E4BA014C-44DB-404D-806F-709717F3371D}"/>
              </a:ext>
            </a:extLst>
          </p:cNvPr>
          <p:cNvPicPr>
            <a:picLocks noChangeAspect="1"/>
          </p:cNvPicPr>
          <p:nvPr/>
        </p:nvPicPr>
        <p:blipFill rotWithShape="1">
          <a:blip r:embed="rId2">
            <a:extLst>
              <a:ext uri="{28A0092B-C50C-407E-A947-70E740481C1C}">
                <a14:useLocalDpi xmlns:a14="http://schemas.microsoft.com/office/drawing/2010/main" val="0"/>
              </a:ext>
            </a:extLst>
          </a:blip>
          <a:srcRect t="6720" b="11462"/>
          <a:stretch/>
        </p:blipFill>
        <p:spPr>
          <a:xfrm>
            <a:off x="-1" y="10"/>
            <a:ext cx="12191999" cy="6857990"/>
          </a:xfrm>
          <a:prstGeom prst="rect">
            <a:avLst/>
          </a:prstGeom>
        </p:spPr>
      </p:pic>
      <p:sp>
        <p:nvSpPr>
          <p:cNvPr id="38" name="Rectangle 37">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EC548C3-9288-485A-A25E-E6DB7728BDD3}"/>
              </a:ext>
            </a:extLst>
          </p:cNvPr>
          <p:cNvSpPr txBox="1"/>
          <p:nvPr/>
        </p:nvSpPr>
        <p:spPr>
          <a:xfrm>
            <a:off x="735791" y="3331444"/>
            <a:ext cx="6470692" cy="122930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spc="-50" dirty="0">
                <a:latin typeface="+mj-lt"/>
                <a:ea typeface="+mj-ea"/>
                <a:cs typeface="+mj-cs"/>
              </a:rPr>
              <a:t>Hazlemere Golf Club </a:t>
            </a:r>
          </a:p>
          <a:p>
            <a:pPr>
              <a:lnSpc>
                <a:spcPct val="90000"/>
              </a:lnSpc>
              <a:spcBef>
                <a:spcPct val="0"/>
              </a:spcBef>
              <a:spcAft>
                <a:spcPts val="600"/>
              </a:spcAft>
            </a:pPr>
            <a:r>
              <a:rPr lang="en-US" sz="3800" spc="-50" dirty="0">
                <a:latin typeface="+mj-lt"/>
                <a:ea typeface="+mj-ea"/>
                <a:cs typeface="+mj-cs"/>
              </a:rPr>
              <a:t>Drink Packages</a:t>
            </a:r>
          </a:p>
        </p:txBody>
      </p:sp>
      <p:cxnSp>
        <p:nvCxnSpPr>
          <p:cNvPr id="40" name="Straight Connector 39">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48" name="Rectangle 41">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spTree>
    <p:extLst>
      <p:ext uri="{BB962C8B-B14F-4D97-AF65-F5344CB8AC3E}">
        <p14:creationId xmlns:p14="http://schemas.microsoft.com/office/powerpoint/2010/main" val="3953297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E5E86-9096-96DE-0304-8F137E7B868A}"/>
              </a:ext>
            </a:extLst>
          </p:cNvPr>
          <p:cNvSpPr txBox="1"/>
          <p:nvPr/>
        </p:nvSpPr>
        <p:spPr>
          <a:xfrm>
            <a:off x="2870200" y="0"/>
            <a:ext cx="6268720" cy="1015663"/>
          </a:xfrm>
          <a:prstGeom prst="rect">
            <a:avLst/>
          </a:prstGeom>
          <a:noFill/>
        </p:spPr>
        <p:txBody>
          <a:bodyPr wrap="square" rtlCol="0">
            <a:spAutoFit/>
          </a:bodyPr>
          <a:lstStyle/>
          <a:p>
            <a:pPr algn="ctr"/>
            <a:r>
              <a:rPr lang="en-US" sz="2400" b="1" dirty="0"/>
              <a:t>Drinks Packages</a:t>
            </a:r>
          </a:p>
          <a:p>
            <a:pPr algn="ctr"/>
            <a:endParaRPr lang="en-US" b="1" dirty="0"/>
          </a:p>
          <a:p>
            <a:pPr algn="ctr"/>
            <a:endParaRPr lang="en-GB" b="1" dirty="0"/>
          </a:p>
        </p:txBody>
      </p:sp>
      <p:graphicFrame>
        <p:nvGraphicFramePr>
          <p:cNvPr id="3" name="Table 2">
            <a:extLst>
              <a:ext uri="{FF2B5EF4-FFF2-40B4-BE49-F238E27FC236}">
                <a16:creationId xmlns:a16="http://schemas.microsoft.com/office/drawing/2014/main" id="{DEB60EA5-ECBE-9EA0-01E4-FF23497AAEE9}"/>
              </a:ext>
            </a:extLst>
          </p:cNvPr>
          <p:cNvGraphicFramePr>
            <a:graphicFrameLocks noGrp="1"/>
          </p:cNvGraphicFramePr>
          <p:nvPr>
            <p:extLst>
              <p:ext uri="{D42A27DB-BD31-4B8C-83A1-F6EECF244321}">
                <p14:modId xmlns:p14="http://schemas.microsoft.com/office/powerpoint/2010/main" val="3079926597"/>
              </p:ext>
            </p:extLst>
          </p:nvPr>
        </p:nvGraphicFramePr>
        <p:xfrm>
          <a:off x="1346200" y="507831"/>
          <a:ext cx="9316719" cy="5135880"/>
        </p:xfrm>
        <a:graphic>
          <a:graphicData uri="http://schemas.openxmlformats.org/drawingml/2006/table">
            <a:tbl>
              <a:tblPr firstRow="1" bandRow="1">
                <a:tableStyleId>{5C22544A-7EE6-4342-B048-85BDC9FD1C3A}</a:tableStyleId>
              </a:tblPr>
              <a:tblGrid>
                <a:gridCol w="3159449">
                  <a:extLst>
                    <a:ext uri="{9D8B030D-6E8A-4147-A177-3AD203B41FA5}">
                      <a16:colId xmlns:a16="http://schemas.microsoft.com/office/drawing/2014/main" val="970672946"/>
                    </a:ext>
                  </a:extLst>
                </a:gridCol>
                <a:gridCol w="3078635">
                  <a:extLst>
                    <a:ext uri="{9D8B030D-6E8A-4147-A177-3AD203B41FA5}">
                      <a16:colId xmlns:a16="http://schemas.microsoft.com/office/drawing/2014/main" val="2187625615"/>
                    </a:ext>
                  </a:extLst>
                </a:gridCol>
                <a:gridCol w="3078635">
                  <a:extLst>
                    <a:ext uri="{9D8B030D-6E8A-4147-A177-3AD203B41FA5}">
                      <a16:colId xmlns:a16="http://schemas.microsoft.com/office/drawing/2014/main" val="4290381710"/>
                    </a:ext>
                  </a:extLst>
                </a:gridCol>
              </a:tblGrid>
              <a:tr h="370840">
                <a:tc>
                  <a:txBody>
                    <a:bodyPr/>
                    <a:lstStyle/>
                    <a:p>
                      <a:pPr algn="ctr"/>
                      <a:r>
                        <a:rPr lang="en-US" sz="2400" b="1" dirty="0">
                          <a:solidFill>
                            <a:schemeClr val="tx1"/>
                          </a:solidFill>
                        </a:rPr>
                        <a:t>Package A</a:t>
                      </a:r>
                    </a:p>
                    <a:p>
                      <a:pPr algn="ctr"/>
                      <a:r>
                        <a:rPr lang="en-US" b="1" dirty="0">
                          <a:solidFill>
                            <a:schemeClr val="tx1"/>
                          </a:solidFill>
                        </a:rPr>
                        <a:t>Reception Drinks</a:t>
                      </a:r>
                    </a:p>
                    <a:p>
                      <a:pPr algn="ctr"/>
                      <a:r>
                        <a:rPr lang="en-US" b="0" dirty="0">
                          <a:solidFill>
                            <a:schemeClr val="tx1"/>
                          </a:solidFill>
                        </a:rPr>
                        <a:t>Prosecco </a:t>
                      </a:r>
                    </a:p>
                    <a:p>
                      <a:pPr algn="ctr"/>
                      <a:r>
                        <a:rPr lang="en-US" b="0" dirty="0">
                          <a:solidFill>
                            <a:schemeClr val="tx1"/>
                          </a:solidFill>
                        </a:rPr>
                        <a:t>&amp; Fresh Orange Juice</a:t>
                      </a:r>
                    </a:p>
                    <a:p>
                      <a:pPr algn="ctr"/>
                      <a:r>
                        <a:rPr lang="en-US" dirty="0">
                          <a:solidFill>
                            <a:schemeClr val="tx1"/>
                          </a:solidFill>
                        </a:rPr>
                        <a:t>Wedding Breakfast Drinks</a:t>
                      </a:r>
                    </a:p>
                    <a:p>
                      <a:pPr algn="ctr"/>
                      <a:r>
                        <a:rPr lang="en-US" b="0" dirty="0">
                          <a:solidFill>
                            <a:schemeClr val="tx1"/>
                          </a:solidFill>
                        </a:rPr>
                        <a:t>Half a Bottle of </a:t>
                      </a:r>
                    </a:p>
                    <a:p>
                      <a:pPr algn="ctr"/>
                      <a:r>
                        <a:rPr lang="en-US" b="0" dirty="0">
                          <a:solidFill>
                            <a:schemeClr val="tx1"/>
                          </a:solidFill>
                        </a:rPr>
                        <a:t>House Wine per guest</a:t>
                      </a:r>
                    </a:p>
                    <a:p>
                      <a:pPr algn="ctr"/>
                      <a:r>
                        <a:rPr lang="en-US" dirty="0">
                          <a:solidFill>
                            <a:schemeClr val="tx1"/>
                          </a:solidFill>
                        </a:rPr>
                        <a:t>Toast Drink</a:t>
                      </a:r>
                    </a:p>
                    <a:p>
                      <a:pPr algn="ctr"/>
                      <a:r>
                        <a:rPr lang="en-US" b="0" dirty="0">
                          <a:solidFill>
                            <a:schemeClr val="tx1"/>
                          </a:solidFill>
                        </a:rPr>
                        <a:t>Prosecco for the Toast</a:t>
                      </a:r>
                    </a:p>
                    <a:p>
                      <a:pPr algn="ctr"/>
                      <a:r>
                        <a:rPr lang="en-US" dirty="0">
                          <a:solidFill>
                            <a:schemeClr val="tx1"/>
                          </a:solidFill>
                        </a:rPr>
                        <a:t>£26.00 per person</a:t>
                      </a:r>
                      <a:endParaRPr lang="en-GB" dirty="0">
                        <a:solidFill>
                          <a:schemeClr val="tx1"/>
                        </a:solidFill>
                      </a:endParaRPr>
                    </a:p>
                  </a:txBody>
                  <a:tcPr>
                    <a:solidFill>
                      <a:schemeClr val="bg1"/>
                    </a:solidFill>
                  </a:tcPr>
                </a:tc>
                <a:tc>
                  <a:txBody>
                    <a:bodyPr/>
                    <a:lstStyle/>
                    <a:p>
                      <a:pPr algn="ctr"/>
                      <a:r>
                        <a:rPr lang="en-US" sz="2400" dirty="0">
                          <a:solidFill>
                            <a:schemeClr val="tx1"/>
                          </a:solidFill>
                        </a:rPr>
                        <a:t>Package B</a:t>
                      </a:r>
                    </a:p>
                    <a:p>
                      <a:pPr algn="ctr"/>
                      <a:r>
                        <a:rPr lang="en-US" dirty="0">
                          <a:solidFill>
                            <a:schemeClr val="tx1"/>
                          </a:solidFill>
                        </a:rPr>
                        <a:t>Reception Drinks</a:t>
                      </a:r>
                    </a:p>
                    <a:p>
                      <a:pPr algn="ctr"/>
                      <a:r>
                        <a:rPr lang="en-US" b="0" dirty="0">
                          <a:solidFill>
                            <a:schemeClr val="tx1"/>
                          </a:solidFill>
                        </a:rPr>
                        <a:t>Prosecco &amp; </a:t>
                      </a:r>
                    </a:p>
                    <a:p>
                      <a:pPr algn="ctr"/>
                      <a:r>
                        <a:rPr lang="en-US" b="0" dirty="0">
                          <a:solidFill>
                            <a:schemeClr val="tx1"/>
                          </a:solidFill>
                        </a:rPr>
                        <a:t>Fresh Orange Juice</a:t>
                      </a:r>
                    </a:p>
                    <a:p>
                      <a:pPr algn="ctr"/>
                      <a:r>
                        <a:rPr lang="en-US" b="0" dirty="0">
                          <a:solidFill>
                            <a:schemeClr val="tx1"/>
                          </a:solidFill>
                        </a:rPr>
                        <a:t>2 Bottles of either</a:t>
                      </a:r>
                    </a:p>
                    <a:p>
                      <a:pPr algn="ctr"/>
                      <a:r>
                        <a:rPr lang="en-US" b="0" dirty="0">
                          <a:solidFill>
                            <a:schemeClr val="tx1"/>
                          </a:solidFill>
                        </a:rPr>
                        <a:t>Corona, Estrella</a:t>
                      </a:r>
                    </a:p>
                    <a:p>
                      <a:pPr algn="ctr"/>
                      <a:r>
                        <a:rPr lang="en-US" b="0" dirty="0">
                          <a:solidFill>
                            <a:schemeClr val="tx1"/>
                          </a:solidFill>
                        </a:rPr>
                        <a:t>Budweiser, Birra Moretti</a:t>
                      </a:r>
                    </a:p>
                    <a:p>
                      <a:pPr algn="ctr"/>
                      <a:r>
                        <a:rPr lang="en-US" b="0" dirty="0">
                          <a:solidFill>
                            <a:schemeClr val="tx1"/>
                          </a:solidFill>
                        </a:rPr>
                        <a:t>Cider</a:t>
                      </a:r>
                    </a:p>
                    <a:p>
                      <a:pPr algn="ctr"/>
                      <a:r>
                        <a:rPr lang="en-US" b="1" dirty="0">
                          <a:solidFill>
                            <a:schemeClr val="tx1"/>
                          </a:solidFill>
                        </a:rPr>
                        <a:t>Wedding Breakfast Drinks</a:t>
                      </a:r>
                    </a:p>
                    <a:p>
                      <a:pPr algn="ctr"/>
                      <a:r>
                        <a:rPr lang="en-US" b="0" dirty="0">
                          <a:solidFill>
                            <a:schemeClr val="tx1"/>
                          </a:solidFill>
                        </a:rPr>
                        <a:t>Half a Bottle of Wine per guest</a:t>
                      </a:r>
                    </a:p>
                    <a:p>
                      <a:pPr algn="ctr"/>
                      <a:r>
                        <a:rPr lang="en-US" b="1" dirty="0">
                          <a:solidFill>
                            <a:schemeClr val="tx1"/>
                          </a:solidFill>
                        </a:rPr>
                        <a:t>Toast Drink</a:t>
                      </a:r>
                    </a:p>
                    <a:p>
                      <a:pPr algn="ctr"/>
                      <a:r>
                        <a:rPr lang="en-US" b="0" dirty="0">
                          <a:solidFill>
                            <a:schemeClr val="tx1"/>
                          </a:solidFill>
                        </a:rPr>
                        <a:t>Prosecco for the Toast</a:t>
                      </a:r>
                    </a:p>
                    <a:p>
                      <a:pPr algn="ctr"/>
                      <a:r>
                        <a:rPr lang="en-US" b="1" dirty="0">
                          <a:solidFill>
                            <a:schemeClr val="tx1"/>
                          </a:solidFill>
                        </a:rPr>
                        <a:t>£39.00 per person</a:t>
                      </a:r>
                    </a:p>
                  </a:txBody>
                  <a:tcPr>
                    <a:solidFill>
                      <a:schemeClr val="bg1"/>
                    </a:solidFill>
                  </a:tcPr>
                </a:tc>
                <a:tc>
                  <a:txBody>
                    <a:bodyPr/>
                    <a:lstStyle/>
                    <a:p>
                      <a:pPr algn="ctr"/>
                      <a:r>
                        <a:rPr lang="en-US" sz="2400" dirty="0">
                          <a:solidFill>
                            <a:schemeClr val="tx1"/>
                          </a:solidFill>
                        </a:rPr>
                        <a:t>Package C</a:t>
                      </a:r>
                    </a:p>
                    <a:p>
                      <a:pPr algn="ctr"/>
                      <a:r>
                        <a:rPr lang="en-US" dirty="0">
                          <a:solidFill>
                            <a:schemeClr val="tx1"/>
                          </a:solidFill>
                        </a:rPr>
                        <a:t>Reception Drinks</a:t>
                      </a:r>
                    </a:p>
                    <a:p>
                      <a:pPr algn="ctr"/>
                      <a:r>
                        <a:rPr lang="en-US" b="0" dirty="0" err="1">
                          <a:solidFill>
                            <a:schemeClr val="tx1"/>
                          </a:solidFill>
                        </a:rPr>
                        <a:t>Pimms</a:t>
                      </a:r>
                      <a:r>
                        <a:rPr lang="en-US" b="0" dirty="0">
                          <a:solidFill>
                            <a:schemeClr val="tx1"/>
                          </a:solidFill>
                        </a:rPr>
                        <a:t> &amp; Lemonade served with Fresh Fruit &amp; Mint</a:t>
                      </a:r>
                    </a:p>
                    <a:p>
                      <a:pPr algn="ctr"/>
                      <a:r>
                        <a:rPr lang="en-US" b="0" dirty="0">
                          <a:solidFill>
                            <a:schemeClr val="tx1"/>
                          </a:solidFill>
                        </a:rPr>
                        <a:t>Prosecco &amp; Fresh Orange Juice </a:t>
                      </a:r>
                    </a:p>
                    <a:p>
                      <a:pPr algn="ctr"/>
                      <a:r>
                        <a:rPr lang="en-US" dirty="0">
                          <a:solidFill>
                            <a:schemeClr val="tx1"/>
                          </a:solidFill>
                        </a:rPr>
                        <a:t>Wedding Breakfast Drinks</a:t>
                      </a:r>
                    </a:p>
                    <a:p>
                      <a:pPr algn="ctr"/>
                      <a:r>
                        <a:rPr lang="en-US" b="0" dirty="0">
                          <a:solidFill>
                            <a:schemeClr val="tx1"/>
                          </a:solidFill>
                        </a:rPr>
                        <a:t>Half a Bottle of Wine </a:t>
                      </a:r>
                    </a:p>
                    <a:p>
                      <a:pPr algn="ctr"/>
                      <a:r>
                        <a:rPr lang="en-US" b="0" dirty="0">
                          <a:solidFill>
                            <a:schemeClr val="tx1"/>
                          </a:solidFill>
                        </a:rPr>
                        <a:t>per guest</a:t>
                      </a:r>
                    </a:p>
                    <a:p>
                      <a:pPr algn="ctr"/>
                      <a:r>
                        <a:rPr lang="en-US" dirty="0">
                          <a:solidFill>
                            <a:schemeClr val="tx1"/>
                          </a:solidFill>
                        </a:rPr>
                        <a:t>Toast Drink</a:t>
                      </a:r>
                    </a:p>
                    <a:p>
                      <a:pPr algn="ctr"/>
                      <a:r>
                        <a:rPr lang="en-GB" b="1" dirty="0">
                          <a:solidFill>
                            <a:schemeClr val="tx1"/>
                          </a:solidFill>
                        </a:rPr>
                        <a:t>£37.00 per person</a:t>
                      </a:r>
                    </a:p>
                    <a:p>
                      <a:pPr algn="ctr"/>
                      <a:r>
                        <a:rPr lang="en-GB" b="0" dirty="0">
                          <a:solidFill>
                            <a:schemeClr val="tx1"/>
                          </a:solidFill>
                        </a:rPr>
                        <a:t>With Prosecco Toast</a:t>
                      </a:r>
                    </a:p>
                    <a:p>
                      <a:pPr algn="ctr"/>
                      <a:r>
                        <a:rPr lang="en-GB" b="0" dirty="0">
                          <a:solidFill>
                            <a:schemeClr val="tx1"/>
                          </a:solidFill>
                        </a:rPr>
                        <a:t>£</a:t>
                      </a:r>
                      <a:r>
                        <a:rPr lang="en-GB" b="1" dirty="0">
                          <a:solidFill>
                            <a:schemeClr val="tx1"/>
                          </a:solidFill>
                        </a:rPr>
                        <a:t>43.00 per person with </a:t>
                      </a:r>
                      <a:r>
                        <a:rPr lang="en-GB" b="0" dirty="0">
                          <a:solidFill>
                            <a:schemeClr val="tx1"/>
                          </a:solidFill>
                        </a:rPr>
                        <a:t>Champagne Toast</a:t>
                      </a:r>
                    </a:p>
                  </a:txBody>
                  <a:tcPr>
                    <a:solidFill>
                      <a:schemeClr val="bg1"/>
                    </a:solidFill>
                  </a:tcPr>
                </a:tc>
                <a:extLst>
                  <a:ext uri="{0D108BD9-81ED-4DB2-BD59-A6C34878D82A}">
                    <a16:rowId xmlns:a16="http://schemas.microsoft.com/office/drawing/2014/main" val="2243509473"/>
                  </a:ext>
                </a:extLst>
              </a:tr>
              <a:tr h="370840">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050970744"/>
                  </a:ext>
                </a:extLst>
              </a:tr>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520634616"/>
                  </a:ext>
                </a:extLst>
              </a:tr>
              <a:tr h="370840">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872875175"/>
                  </a:ext>
                </a:extLst>
              </a:tr>
            </a:tbl>
          </a:graphicData>
        </a:graphic>
      </p:graphicFrame>
      <p:graphicFrame>
        <p:nvGraphicFramePr>
          <p:cNvPr id="5" name="Table 4">
            <a:extLst>
              <a:ext uri="{FF2B5EF4-FFF2-40B4-BE49-F238E27FC236}">
                <a16:creationId xmlns:a16="http://schemas.microsoft.com/office/drawing/2014/main" id="{C60ACBA7-1CCF-917B-7DDE-9159D2E8D5E4}"/>
              </a:ext>
            </a:extLst>
          </p:cNvPr>
          <p:cNvGraphicFramePr>
            <a:graphicFrameLocks noGrp="1"/>
          </p:cNvGraphicFramePr>
          <p:nvPr>
            <p:extLst>
              <p:ext uri="{D42A27DB-BD31-4B8C-83A1-F6EECF244321}">
                <p14:modId xmlns:p14="http://schemas.microsoft.com/office/powerpoint/2010/main" val="244470532"/>
              </p:ext>
            </p:extLst>
          </p:nvPr>
        </p:nvGraphicFramePr>
        <p:xfrm>
          <a:off x="1940559" y="4624156"/>
          <a:ext cx="8127999" cy="1344506"/>
        </p:xfrm>
        <a:graphic>
          <a:graphicData uri="http://schemas.openxmlformats.org/drawingml/2006/table">
            <a:tbl>
              <a:tblPr firstRow="1" bandRow="1">
                <a:tableStyleId>{5C22544A-7EE6-4342-B048-85BDC9FD1C3A}</a:tableStyleId>
              </a:tblPr>
              <a:tblGrid>
                <a:gridCol w="2672081">
                  <a:extLst>
                    <a:ext uri="{9D8B030D-6E8A-4147-A177-3AD203B41FA5}">
                      <a16:colId xmlns:a16="http://schemas.microsoft.com/office/drawing/2014/main" val="3514980042"/>
                    </a:ext>
                  </a:extLst>
                </a:gridCol>
                <a:gridCol w="2746585">
                  <a:extLst>
                    <a:ext uri="{9D8B030D-6E8A-4147-A177-3AD203B41FA5}">
                      <a16:colId xmlns:a16="http://schemas.microsoft.com/office/drawing/2014/main" val="515833094"/>
                    </a:ext>
                  </a:extLst>
                </a:gridCol>
                <a:gridCol w="2709333">
                  <a:extLst>
                    <a:ext uri="{9D8B030D-6E8A-4147-A177-3AD203B41FA5}">
                      <a16:colId xmlns:a16="http://schemas.microsoft.com/office/drawing/2014/main" val="2047384383"/>
                    </a:ext>
                  </a:extLst>
                </a:gridCol>
              </a:tblGrid>
              <a:tr h="521546">
                <a:tc>
                  <a:txBody>
                    <a:bodyPr/>
                    <a:lstStyle/>
                    <a:p>
                      <a:pPr algn="ctr"/>
                      <a:r>
                        <a:rPr lang="en-US" dirty="0">
                          <a:solidFill>
                            <a:schemeClr val="tx1"/>
                          </a:solidFill>
                        </a:rPr>
                        <a:t>White Wines</a:t>
                      </a:r>
                      <a:endParaRPr lang="en-GB" dirty="0">
                        <a:solidFill>
                          <a:schemeClr val="tx1"/>
                        </a:solidFill>
                      </a:endParaRPr>
                    </a:p>
                  </a:txBody>
                  <a:tcPr>
                    <a:solidFill>
                      <a:schemeClr val="tx2">
                        <a:lumMod val="20000"/>
                        <a:lumOff val="80000"/>
                      </a:schemeClr>
                    </a:solidFill>
                  </a:tcPr>
                </a:tc>
                <a:tc>
                  <a:txBody>
                    <a:bodyPr/>
                    <a:lstStyle/>
                    <a:p>
                      <a:pPr algn="ctr"/>
                      <a:r>
                        <a:rPr lang="en-US" dirty="0">
                          <a:solidFill>
                            <a:schemeClr val="tx1"/>
                          </a:solidFill>
                        </a:rPr>
                        <a:t>Rose Wines</a:t>
                      </a:r>
                      <a:endParaRPr lang="en-GB" dirty="0">
                        <a:solidFill>
                          <a:schemeClr val="tx1"/>
                        </a:solidFill>
                      </a:endParaRPr>
                    </a:p>
                  </a:txBody>
                  <a:tcPr>
                    <a:solidFill>
                      <a:schemeClr val="tx2">
                        <a:lumMod val="20000"/>
                        <a:lumOff val="80000"/>
                      </a:schemeClr>
                    </a:solidFill>
                  </a:tcPr>
                </a:tc>
                <a:tc>
                  <a:txBody>
                    <a:bodyPr/>
                    <a:lstStyle/>
                    <a:p>
                      <a:pPr algn="ctr"/>
                      <a:r>
                        <a:rPr lang="en-US" dirty="0">
                          <a:solidFill>
                            <a:schemeClr val="tx1"/>
                          </a:solidFill>
                        </a:rPr>
                        <a:t>Red Wines</a:t>
                      </a:r>
                      <a:endParaRPr lang="en-GB"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745715714"/>
                  </a:ext>
                </a:extLst>
              </a:tr>
              <a:tr h="370840">
                <a:tc>
                  <a:txBody>
                    <a:bodyPr/>
                    <a:lstStyle/>
                    <a:p>
                      <a:pPr algn="ctr"/>
                      <a:r>
                        <a:rPr lang="en-US" sz="1200" b="1" dirty="0" err="1"/>
                        <a:t>Previata</a:t>
                      </a:r>
                      <a:r>
                        <a:rPr lang="en-US" sz="1200" b="1" dirty="0"/>
                        <a:t> Pinot Grigio Delle </a:t>
                      </a:r>
                      <a:r>
                        <a:rPr lang="en-US" sz="1200" b="1" dirty="0" err="1"/>
                        <a:t>Venezie</a:t>
                      </a:r>
                      <a:r>
                        <a:rPr lang="en-US" sz="1200" b="1" dirty="0"/>
                        <a:t> , Italy (House)</a:t>
                      </a:r>
                    </a:p>
                    <a:p>
                      <a:pPr algn="ctr"/>
                      <a:r>
                        <a:rPr lang="en-US" sz="1200" b="1" dirty="0"/>
                        <a:t>Mud House Sauvignon Blanc, Chile</a:t>
                      </a:r>
                    </a:p>
                  </a:txBody>
                  <a:tcPr>
                    <a:solidFill>
                      <a:schemeClr val="tx2">
                        <a:lumMod val="20000"/>
                        <a:lumOff val="80000"/>
                      </a:schemeClr>
                    </a:solidFill>
                  </a:tcPr>
                </a:tc>
                <a:tc>
                  <a:txBody>
                    <a:bodyPr/>
                    <a:lstStyle/>
                    <a:p>
                      <a:pPr algn="ctr"/>
                      <a:r>
                        <a:rPr lang="en-US" sz="1200" b="1" dirty="0"/>
                        <a:t>Calvet Rose (House)</a:t>
                      </a:r>
                    </a:p>
                    <a:p>
                      <a:pPr algn="ctr"/>
                      <a:endParaRPr lang="en-US" sz="1200" b="1" dirty="0"/>
                    </a:p>
                    <a:p>
                      <a:pPr algn="ctr"/>
                      <a:r>
                        <a:rPr lang="en-US" sz="1200" b="1" dirty="0" err="1"/>
                        <a:t>Previata</a:t>
                      </a:r>
                      <a:r>
                        <a:rPr lang="en-US" sz="1200" b="1" dirty="0"/>
                        <a:t> Pinot Grigio Blush</a:t>
                      </a:r>
                    </a:p>
                    <a:p>
                      <a:endParaRPr lang="en-GB" sz="1200" b="1" dirty="0"/>
                    </a:p>
                  </a:txBody>
                  <a:tcPr>
                    <a:solidFill>
                      <a:schemeClr val="tx2">
                        <a:lumMod val="20000"/>
                        <a:lumOff val="80000"/>
                      </a:schemeClr>
                    </a:solidFill>
                  </a:tcPr>
                </a:tc>
                <a:tc>
                  <a:txBody>
                    <a:bodyPr/>
                    <a:lstStyle/>
                    <a:p>
                      <a:pPr algn="ctr"/>
                      <a:r>
                        <a:rPr lang="en-US" sz="1200" b="1" dirty="0"/>
                        <a:t>San Andres Valle Central Merlot (House)</a:t>
                      </a:r>
                    </a:p>
                    <a:p>
                      <a:pPr algn="ctr"/>
                      <a:r>
                        <a:rPr lang="en-US" sz="1200" b="1" dirty="0" err="1"/>
                        <a:t>Trivento</a:t>
                      </a:r>
                      <a:r>
                        <a:rPr lang="en-US" sz="1200" b="1" dirty="0"/>
                        <a:t> Reserve Malbec</a:t>
                      </a:r>
                      <a:endParaRPr lang="en-GB" sz="1200" b="1" dirty="0"/>
                    </a:p>
                  </a:txBody>
                  <a:tcPr>
                    <a:solidFill>
                      <a:schemeClr val="tx2">
                        <a:lumMod val="20000"/>
                        <a:lumOff val="80000"/>
                      </a:schemeClr>
                    </a:solidFill>
                  </a:tcPr>
                </a:tc>
                <a:extLst>
                  <a:ext uri="{0D108BD9-81ED-4DB2-BD59-A6C34878D82A}">
                    <a16:rowId xmlns:a16="http://schemas.microsoft.com/office/drawing/2014/main" val="2201021932"/>
                  </a:ext>
                </a:extLst>
              </a:tr>
            </a:tbl>
          </a:graphicData>
        </a:graphic>
      </p:graphicFrame>
      <p:graphicFrame>
        <p:nvGraphicFramePr>
          <p:cNvPr id="6" name="Table 5">
            <a:extLst>
              <a:ext uri="{FF2B5EF4-FFF2-40B4-BE49-F238E27FC236}">
                <a16:creationId xmlns:a16="http://schemas.microsoft.com/office/drawing/2014/main" id="{C31BC8A8-CEC8-7DCB-9E78-534654A6C3D5}"/>
              </a:ext>
            </a:extLst>
          </p:cNvPr>
          <p:cNvGraphicFramePr>
            <a:graphicFrameLocks noGrp="1"/>
          </p:cNvGraphicFramePr>
          <p:nvPr>
            <p:extLst>
              <p:ext uri="{D42A27DB-BD31-4B8C-83A1-F6EECF244321}">
                <p14:modId xmlns:p14="http://schemas.microsoft.com/office/powerpoint/2010/main" val="3303510375"/>
              </p:ext>
            </p:extLst>
          </p:nvPr>
        </p:nvGraphicFramePr>
        <p:xfrm>
          <a:off x="1940559" y="5984409"/>
          <a:ext cx="8128000" cy="3657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407053715"/>
                    </a:ext>
                  </a:extLst>
                </a:gridCol>
              </a:tblGrid>
              <a:tr h="0">
                <a:tc>
                  <a:txBody>
                    <a:bodyPr/>
                    <a:lstStyle/>
                    <a:p>
                      <a:pPr algn="ctr"/>
                      <a:r>
                        <a:rPr lang="en-US" dirty="0">
                          <a:solidFill>
                            <a:sysClr val="windowText" lastClr="000000"/>
                          </a:solidFill>
                        </a:rPr>
                        <a:t>Sparkling - Prosecco Vino Spumante &amp; Taittinger Champagne Brut Reserve, Reims</a:t>
                      </a:r>
                      <a:endParaRPr lang="en-GB" dirty="0">
                        <a:solidFill>
                          <a:sysClr val="windowText" lastClr="000000"/>
                        </a:solidFill>
                      </a:endParaRPr>
                    </a:p>
                  </a:txBody>
                  <a:tcPr>
                    <a:solidFill>
                      <a:schemeClr val="tx2">
                        <a:lumMod val="20000"/>
                        <a:lumOff val="80000"/>
                      </a:schemeClr>
                    </a:solidFill>
                  </a:tcPr>
                </a:tc>
                <a:extLst>
                  <a:ext uri="{0D108BD9-81ED-4DB2-BD59-A6C34878D82A}">
                    <a16:rowId xmlns:a16="http://schemas.microsoft.com/office/drawing/2014/main" val="3916671751"/>
                  </a:ext>
                </a:extLst>
              </a:tr>
            </a:tbl>
          </a:graphicData>
        </a:graphic>
      </p:graphicFrame>
    </p:spTree>
    <p:extLst>
      <p:ext uri="{BB962C8B-B14F-4D97-AF65-F5344CB8AC3E}">
        <p14:creationId xmlns:p14="http://schemas.microsoft.com/office/powerpoint/2010/main" val="15458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B10E303-7FE1-85FF-67B2-5FE10B16212E}"/>
              </a:ext>
            </a:extLst>
          </p:cNvPr>
          <p:cNvGraphicFramePr>
            <a:graphicFrameLocks noGrp="1"/>
          </p:cNvGraphicFramePr>
          <p:nvPr>
            <p:extLst>
              <p:ext uri="{D42A27DB-BD31-4B8C-83A1-F6EECF244321}">
                <p14:modId xmlns:p14="http://schemas.microsoft.com/office/powerpoint/2010/main" val="1493858932"/>
              </p:ext>
            </p:extLst>
          </p:nvPr>
        </p:nvGraphicFramePr>
        <p:xfrm>
          <a:off x="301127" y="0"/>
          <a:ext cx="11589745" cy="6367604"/>
        </p:xfrm>
        <a:graphic>
          <a:graphicData uri="http://schemas.openxmlformats.org/drawingml/2006/table">
            <a:tbl>
              <a:tblPr firstRow="1" bandRow="1">
                <a:tableStyleId>{5C22544A-7EE6-4342-B048-85BDC9FD1C3A}</a:tableStyleId>
              </a:tblPr>
              <a:tblGrid>
                <a:gridCol w="5352869">
                  <a:extLst>
                    <a:ext uri="{9D8B030D-6E8A-4147-A177-3AD203B41FA5}">
                      <a16:colId xmlns:a16="http://schemas.microsoft.com/office/drawing/2014/main" val="717907068"/>
                    </a:ext>
                  </a:extLst>
                </a:gridCol>
                <a:gridCol w="6236876">
                  <a:extLst>
                    <a:ext uri="{9D8B030D-6E8A-4147-A177-3AD203B41FA5}">
                      <a16:colId xmlns:a16="http://schemas.microsoft.com/office/drawing/2014/main" val="2370636961"/>
                    </a:ext>
                  </a:extLst>
                </a:gridCol>
              </a:tblGrid>
              <a:tr h="520040">
                <a:tc>
                  <a:txBody>
                    <a:bodyPr/>
                    <a:lstStyle/>
                    <a:p>
                      <a:pPr algn="ctr"/>
                      <a:r>
                        <a:rPr lang="en-US" sz="1800" b="1" dirty="0">
                          <a:solidFill>
                            <a:schemeClr val="tx1"/>
                          </a:solidFill>
                          <a:latin typeface="Amasis MT Pro Light" panose="02040304050005020304" pitchFamily="18" charset="0"/>
                        </a:rPr>
                        <a:t>HAZLEMERE GOLF CLUB WINE LIST</a:t>
                      </a:r>
                      <a:endParaRPr lang="en-GB" sz="1800" b="1" dirty="0">
                        <a:solidFill>
                          <a:schemeClr val="tx1"/>
                        </a:solidFill>
                        <a:latin typeface="Amasis MT Pro Light" panose="02040304050005020304" pitchFamily="18" charset="0"/>
                      </a:endParaRPr>
                    </a:p>
                  </a:txBody>
                  <a:tcPr>
                    <a:noFill/>
                  </a:tcPr>
                </a:tc>
                <a:tc>
                  <a:txBody>
                    <a:bodyPr/>
                    <a:lstStyle/>
                    <a:p>
                      <a:pPr algn="ctr"/>
                      <a:r>
                        <a:rPr lang="en-US" sz="1200" b="1" dirty="0">
                          <a:solidFill>
                            <a:schemeClr val="tx1"/>
                          </a:solidFill>
                          <a:latin typeface="Amasis MT Pro Light" panose="02040304050005020304" pitchFamily="18" charset="0"/>
                        </a:rPr>
                        <a:t>Price List as of JANUARY 2026 please note prices may increase due to inflationary rate rises</a:t>
                      </a:r>
                      <a:endParaRPr lang="en-GB" sz="1200" b="1" dirty="0">
                        <a:solidFill>
                          <a:schemeClr val="tx1"/>
                        </a:solidFill>
                        <a:latin typeface="Amasis MT Pro Light" panose="02040304050005020304" pitchFamily="18" charset="0"/>
                      </a:endParaRPr>
                    </a:p>
                  </a:txBody>
                  <a:tcPr>
                    <a:noFill/>
                  </a:tcPr>
                </a:tc>
                <a:extLst>
                  <a:ext uri="{0D108BD9-81ED-4DB2-BD59-A6C34878D82A}">
                    <a16:rowId xmlns:a16="http://schemas.microsoft.com/office/drawing/2014/main" val="2723337923"/>
                  </a:ext>
                </a:extLst>
              </a:tr>
              <a:tr h="420021">
                <a:tc>
                  <a:txBody>
                    <a:bodyPr/>
                    <a:lstStyle/>
                    <a:p>
                      <a:pPr algn="ctr"/>
                      <a:r>
                        <a:rPr lang="en-US" sz="1800" b="1" dirty="0">
                          <a:latin typeface="Amasis MT Pro Light" panose="02040304050005020304" pitchFamily="18" charset="0"/>
                        </a:rPr>
                        <a:t>White Wines</a:t>
                      </a:r>
                      <a:endParaRPr lang="en-GB" sz="1800" b="1" dirty="0">
                        <a:latin typeface="Amasis MT Pro Light" panose="02040304050005020304" pitchFamily="18" charset="0"/>
                      </a:endParaRPr>
                    </a:p>
                  </a:txBody>
                  <a:tcPr>
                    <a:noFill/>
                  </a:tcPr>
                </a:tc>
                <a:tc>
                  <a:txBody>
                    <a:bodyPr/>
                    <a:lstStyle/>
                    <a:p>
                      <a:pPr algn="ctr"/>
                      <a:endParaRPr lang="en-GB" sz="1200" dirty="0">
                        <a:latin typeface="Amasis MT Pro Light" panose="02040304050005020304" pitchFamily="18" charset="0"/>
                      </a:endParaRPr>
                    </a:p>
                  </a:txBody>
                  <a:tcPr>
                    <a:noFill/>
                  </a:tcPr>
                </a:tc>
                <a:extLst>
                  <a:ext uri="{0D108BD9-81ED-4DB2-BD59-A6C34878D82A}">
                    <a16:rowId xmlns:a16="http://schemas.microsoft.com/office/drawing/2014/main" val="4125693835"/>
                  </a:ext>
                </a:extLst>
              </a:tr>
              <a:tr h="618583">
                <a:tc>
                  <a:txBody>
                    <a:bodyPr/>
                    <a:lstStyle/>
                    <a:p>
                      <a:pPr algn="ctr"/>
                      <a:r>
                        <a:rPr lang="en-US" sz="1200" b="1" dirty="0" err="1">
                          <a:latin typeface="Amasis MT Pro Light" panose="02040304050005020304" pitchFamily="18" charset="0"/>
                        </a:rPr>
                        <a:t>Previata</a:t>
                      </a:r>
                      <a:r>
                        <a:rPr lang="en-US" sz="1200" b="1" dirty="0">
                          <a:latin typeface="Amasis MT Pro Light" panose="02040304050005020304" pitchFamily="18" charset="0"/>
                        </a:rPr>
                        <a:t> Pinot </a:t>
                      </a:r>
                      <a:r>
                        <a:rPr lang="en-US" sz="1200" b="1" dirty="0" err="1">
                          <a:latin typeface="Amasis MT Pro Light" panose="02040304050005020304" pitchFamily="18" charset="0"/>
                        </a:rPr>
                        <a:t>Grigo</a:t>
                      </a:r>
                      <a:r>
                        <a:rPr lang="en-US" sz="1200" b="1" dirty="0">
                          <a:latin typeface="Amasis MT Pro Light" panose="02040304050005020304" pitchFamily="18" charset="0"/>
                        </a:rPr>
                        <a:t> Delle </a:t>
                      </a:r>
                      <a:r>
                        <a:rPr lang="en-US" sz="1200" b="1" dirty="0" err="1">
                          <a:latin typeface="Amasis MT Pro Light" panose="02040304050005020304" pitchFamily="18" charset="0"/>
                        </a:rPr>
                        <a:t>Venezie</a:t>
                      </a:r>
                      <a:r>
                        <a:rPr lang="en-US" sz="1200" b="1" dirty="0">
                          <a:latin typeface="Amasis MT Pro Light" panose="02040304050005020304" pitchFamily="18" charset="0"/>
                        </a:rPr>
                        <a:t>, Italy 12%</a:t>
                      </a:r>
                    </a:p>
                    <a:p>
                      <a:pPr algn="ctr"/>
                      <a:r>
                        <a:rPr lang="en-US" sz="1200" dirty="0">
                          <a:latin typeface="Amasis MT Pro Light" panose="02040304050005020304" pitchFamily="18" charset="0"/>
                        </a:rPr>
                        <a:t>Crisp and fruity with crunchy fruit, citrusy acidity and a long refreshing finish </a:t>
                      </a:r>
                      <a:endParaRPr lang="en-GB" sz="1200" dirty="0">
                        <a:latin typeface="Amasis MT Pro Light" panose="02040304050005020304" pitchFamily="18" charset="0"/>
                      </a:endParaRPr>
                    </a:p>
                  </a:txBody>
                  <a:tcPr>
                    <a:noFill/>
                  </a:tcPr>
                </a:tc>
                <a:tc>
                  <a:txBody>
                    <a:bodyPr/>
                    <a:lstStyle/>
                    <a:p>
                      <a:pPr algn="l"/>
                      <a:r>
                        <a:rPr lang="en-US" sz="1400" b="1" dirty="0">
                          <a:latin typeface="Amasis MT Pro Light" panose="02040304050005020304" pitchFamily="18" charset="0"/>
                        </a:rPr>
                        <a:t>£24.00 per bottle</a:t>
                      </a:r>
                      <a:endParaRPr lang="en-GB" sz="1400" b="1" dirty="0">
                        <a:latin typeface="Amasis MT Pro Light" panose="02040304050005020304" pitchFamily="18" charset="0"/>
                      </a:endParaRPr>
                    </a:p>
                  </a:txBody>
                  <a:tcPr>
                    <a:noFill/>
                  </a:tcPr>
                </a:tc>
                <a:extLst>
                  <a:ext uri="{0D108BD9-81ED-4DB2-BD59-A6C34878D82A}">
                    <a16:rowId xmlns:a16="http://schemas.microsoft.com/office/drawing/2014/main" val="9244875"/>
                  </a:ext>
                </a:extLst>
              </a:tr>
              <a:tr h="618583">
                <a:tc>
                  <a:txBody>
                    <a:bodyPr/>
                    <a:lstStyle/>
                    <a:p>
                      <a:pPr algn="ctr"/>
                      <a:r>
                        <a:rPr lang="en-US" sz="1200" b="1" dirty="0">
                          <a:latin typeface="Amasis MT Pro Light" panose="02040304050005020304" pitchFamily="18" charset="0"/>
                        </a:rPr>
                        <a:t>Mud House Sauvignon Blanc, Chile 12.5%</a:t>
                      </a:r>
                    </a:p>
                    <a:p>
                      <a:pPr algn="ctr"/>
                      <a:r>
                        <a:rPr lang="en-US" sz="1200" dirty="0">
                          <a:latin typeface="Amasis MT Pro Light" panose="02040304050005020304" pitchFamily="18" charset="0"/>
                        </a:rPr>
                        <a:t>Zesty white wine rich in a fruit intensity and vitality with generous </a:t>
                      </a:r>
                      <a:r>
                        <a:rPr lang="en-US" sz="1200" dirty="0" err="1">
                          <a:latin typeface="Amasis MT Pro Light" panose="02040304050005020304" pitchFamily="18" charset="0"/>
                        </a:rPr>
                        <a:t>flavour</a:t>
                      </a:r>
                      <a:r>
                        <a:rPr lang="en-US" sz="1200" dirty="0">
                          <a:latin typeface="Amasis MT Pro Light" panose="02040304050005020304" pitchFamily="18" charset="0"/>
                        </a:rPr>
                        <a:t> complexity and refreshing crispness</a:t>
                      </a:r>
                      <a:endParaRPr lang="en-GB" sz="1200" dirty="0">
                        <a:latin typeface="Amasis MT Pro Light" panose="02040304050005020304" pitchFamily="18" charset="0"/>
                      </a:endParaRPr>
                    </a:p>
                  </a:txBody>
                  <a:tcPr>
                    <a:noFill/>
                  </a:tcPr>
                </a:tc>
                <a:tc>
                  <a:txBody>
                    <a:bodyPr/>
                    <a:lstStyle/>
                    <a:p>
                      <a:pPr algn="l"/>
                      <a:r>
                        <a:rPr lang="en-US" sz="1400" b="1" dirty="0">
                          <a:latin typeface="Amasis MT Pro Light" panose="02040304050005020304" pitchFamily="18" charset="0"/>
                        </a:rPr>
                        <a:t>£28.00 per bottle</a:t>
                      </a:r>
                      <a:endParaRPr lang="en-GB" sz="1400" b="1" dirty="0">
                        <a:latin typeface="Amasis MT Pro Light" panose="02040304050005020304" pitchFamily="18" charset="0"/>
                      </a:endParaRPr>
                    </a:p>
                  </a:txBody>
                  <a:tcPr>
                    <a:noFill/>
                  </a:tcPr>
                </a:tc>
                <a:extLst>
                  <a:ext uri="{0D108BD9-81ED-4DB2-BD59-A6C34878D82A}">
                    <a16:rowId xmlns:a16="http://schemas.microsoft.com/office/drawing/2014/main" val="3524242099"/>
                  </a:ext>
                </a:extLst>
              </a:tr>
              <a:tr h="353476">
                <a:tc>
                  <a:txBody>
                    <a:bodyPr/>
                    <a:lstStyle/>
                    <a:p>
                      <a:pPr algn="ctr"/>
                      <a:r>
                        <a:rPr lang="en-US" sz="1800" b="1" dirty="0">
                          <a:latin typeface="Amasis MT Pro Light" panose="02040304050005020304" pitchFamily="18" charset="0"/>
                        </a:rPr>
                        <a:t>Rose Wines</a:t>
                      </a:r>
                      <a:endParaRPr lang="en-GB" sz="1800" b="1" dirty="0">
                        <a:latin typeface="Amasis MT Pro Light" panose="02040304050005020304" pitchFamily="18" charset="0"/>
                      </a:endParaRPr>
                    </a:p>
                  </a:txBody>
                  <a:tcPr>
                    <a:noFill/>
                  </a:tcPr>
                </a:tc>
                <a:tc>
                  <a:txBody>
                    <a:bodyPr/>
                    <a:lstStyle/>
                    <a:p>
                      <a:pPr algn="l"/>
                      <a:endParaRPr lang="en-US" sz="1400" b="1" dirty="0">
                        <a:latin typeface="Amasis MT Pro Light" panose="02040304050005020304" pitchFamily="18" charset="0"/>
                      </a:endParaRPr>
                    </a:p>
                  </a:txBody>
                  <a:tcPr>
                    <a:noFill/>
                  </a:tcPr>
                </a:tc>
                <a:extLst>
                  <a:ext uri="{0D108BD9-81ED-4DB2-BD59-A6C34878D82A}">
                    <a16:rowId xmlns:a16="http://schemas.microsoft.com/office/drawing/2014/main" val="2198520776"/>
                  </a:ext>
                </a:extLst>
              </a:tr>
              <a:tr h="618583">
                <a:tc>
                  <a:txBody>
                    <a:bodyPr/>
                    <a:lstStyle/>
                    <a:p>
                      <a:pPr algn="ctr"/>
                      <a:r>
                        <a:rPr lang="en-US" sz="1200" b="1" dirty="0" err="1">
                          <a:latin typeface="Amasis MT Pro Light" panose="02040304050005020304" pitchFamily="18" charset="0"/>
                        </a:rPr>
                        <a:t>Previta</a:t>
                      </a:r>
                      <a:r>
                        <a:rPr lang="en-US" sz="1200" b="1" dirty="0">
                          <a:latin typeface="Amasis MT Pro Light" panose="02040304050005020304" pitchFamily="18" charset="0"/>
                        </a:rPr>
                        <a:t> Pinot Grigio Blush, Italy 12%</a:t>
                      </a:r>
                    </a:p>
                    <a:p>
                      <a:pPr algn="ctr"/>
                      <a:r>
                        <a:rPr lang="en-US" sz="1200" dirty="0">
                          <a:latin typeface="Amasis MT Pro Light" panose="02040304050005020304" pitchFamily="18" charset="0"/>
                        </a:rPr>
                        <a:t>Fruity and refreshing with </a:t>
                      </a:r>
                      <a:r>
                        <a:rPr lang="en-US" sz="1200" dirty="0" err="1">
                          <a:latin typeface="Amasis MT Pro Light" panose="02040304050005020304" pitchFamily="18" charset="0"/>
                        </a:rPr>
                        <a:t>flavours</a:t>
                      </a:r>
                      <a:r>
                        <a:rPr lang="en-US" sz="1200" dirty="0">
                          <a:latin typeface="Amasis MT Pro Light" panose="02040304050005020304" pitchFamily="18" charset="0"/>
                        </a:rPr>
                        <a:t> of apricot, peach &amp; strawberries</a:t>
                      </a:r>
                      <a:endParaRPr lang="en-GB" sz="1200" dirty="0">
                        <a:latin typeface="Amasis MT Pro Light" panose="02040304050005020304" pitchFamily="18" charset="0"/>
                      </a:endParaRPr>
                    </a:p>
                  </a:txBody>
                  <a:tcPr>
                    <a:noFill/>
                  </a:tcPr>
                </a:tc>
                <a:tc>
                  <a:txBody>
                    <a:bodyPr/>
                    <a:lstStyle/>
                    <a:p>
                      <a:pPr algn="l"/>
                      <a:r>
                        <a:rPr lang="en-US" sz="1400" b="1" dirty="0">
                          <a:solidFill>
                            <a:schemeClr val="tx1"/>
                          </a:solidFill>
                          <a:latin typeface="Amasis MT Pro Light" panose="02040304050005020304" pitchFamily="18" charset="0"/>
                        </a:rPr>
                        <a:t>£25.00 </a:t>
                      </a:r>
                      <a:r>
                        <a:rPr lang="en-US" sz="1400" b="1" dirty="0">
                          <a:latin typeface="Amasis MT Pro Light" panose="02040304050005020304" pitchFamily="18" charset="0"/>
                        </a:rPr>
                        <a:t>per bottle</a:t>
                      </a:r>
                    </a:p>
                    <a:p>
                      <a:pPr algn="l"/>
                      <a:endParaRPr lang="en-US" sz="1400" b="1" dirty="0">
                        <a:latin typeface="Amasis MT Pro Light" panose="02040304050005020304" pitchFamily="18" charset="0"/>
                      </a:endParaRPr>
                    </a:p>
                  </a:txBody>
                  <a:tcPr>
                    <a:noFill/>
                  </a:tcPr>
                </a:tc>
                <a:extLst>
                  <a:ext uri="{0D108BD9-81ED-4DB2-BD59-A6C34878D82A}">
                    <a16:rowId xmlns:a16="http://schemas.microsoft.com/office/drawing/2014/main" val="504707768"/>
                  </a:ext>
                </a:extLst>
              </a:tr>
              <a:tr h="584651">
                <a:tc>
                  <a:txBody>
                    <a:bodyPr/>
                    <a:lstStyle/>
                    <a:p>
                      <a:pPr algn="ctr"/>
                      <a:r>
                        <a:rPr lang="en-US" sz="1200" b="1" dirty="0">
                          <a:latin typeface="Amasis MT Pro Light" panose="02040304050005020304" pitchFamily="18" charset="0"/>
                        </a:rPr>
                        <a:t>Calvet Rose, France 11%</a:t>
                      </a:r>
                    </a:p>
                    <a:p>
                      <a:pPr algn="ctr"/>
                      <a:r>
                        <a:rPr lang="en-US" sz="1200" dirty="0">
                          <a:latin typeface="Amasis MT Pro Light" panose="02040304050005020304" pitchFamily="18" charset="0"/>
                        </a:rPr>
                        <a:t>Pleasant on the palate with a ripe summer berry fruit compote</a:t>
                      </a:r>
                      <a:endParaRPr lang="en-GB" sz="1200" dirty="0">
                        <a:latin typeface="Amasis MT Pro Light" panose="02040304050005020304" pitchFamily="18" charset="0"/>
                      </a:endParaRPr>
                    </a:p>
                  </a:txBody>
                  <a:tcPr>
                    <a:noFill/>
                  </a:tcPr>
                </a:tc>
                <a:tc>
                  <a:txBody>
                    <a:bodyPr/>
                    <a:lstStyle/>
                    <a:p>
                      <a:pPr algn="l"/>
                      <a:r>
                        <a:rPr lang="en-US" sz="1400" b="1" dirty="0">
                          <a:latin typeface="Amasis MT Pro Light" panose="02040304050005020304" pitchFamily="18" charset="0"/>
                        </a:rPr>
                        <a:t>£22.00 per bottle</a:t>
                      </a:r>
                    </a:p>
                  </a:txBody>
                  <a:tcPr>
                    <a:noFill/>
                  </a:tcPr>
                </a:tc>
                <a:extLst>
                  <a:ext uri="{0D108BD9-81ED-4DB2-BD59-A6C34878D82A}">
                    <a16:rowId xmlns:a16="http://schemas.microsoft.com/office/drawing/2014/main" val="1528296023"/>
                  </a:ext>
                </a:extLst>
              </a:tr>
              <a:tr h="353476">
                <a:tc>
                  <a:txBody>
                    <a:bodyPr/>
                    <a:lstStyle/>
                    <a:p>
                      <a:pPr algn="ctr"/>
                      <a:r>
                        <a:rPr lang="en-US" sz="1800" b="1" dirty="0">
                          <a:latin typeface="Amasis MT Pro Light" panose="02040304050005020304" pitchFamily="18" charset="0"/>
                        </a:rPr>
                        <a:t>Red Wines</a:t>
                      </a:r>
                    </a:p>
                  </a:txBody>
                  <a:tcPr>
                    <a:noFill/>
                  </a:tcPr>
                </a:tc>
                <a:tc>
                  <a:txBody>
                    <a:bodyPr/>
                    <a:lstStyle/>
                    <a:p>
                      <a:pPr algn="l"/>
                      <a:endParaRPr lang="en-US" sz="1400" b="1" dirty="0">
                        <a:latin typeface="Amasis MT Pro Light" panose="02040304050005020304" pitchFamily="18" charset="0"/>
                      </a:endParaRPr>
                    </a:p>
                  </a:txBody>
                  <a:tcPr>
                    <a:noFill/>
                  </a:tcPr>
                </a:tc>
                <a:extLst>
                  <a:ext uri="{0D108BD9-81ED-4DB2-BD59-A6C34878D82A}">
                    <a16:rowId xmlns:a16="http://schemas.microsoft.com/office/drawing/2014/main" val="3612533876"/>
                  </a:ext>
                </a:extLst>
              </a:tr>
              <a:tr h="588206">
                <a:tc>
                  <a:txBody>
                    <a:bodyPr/>
                    <a:lstStyle/>
                    <a:p>
                      <a:pPr algn="ctr"/>
                      <a:r>
                        <a:rPr lang="en-US" sz="1200" b="1" dirty="0">
                          <a:latin typeface="Amasis MT Pro Light" panose="02040304050005020304" pitchFamily="18" charset="0"/>
                        </a:rPr>
                        <a:t>San Andres Valle Central Merlot, Chile 12.5%</a:t>
                      </a:r>
                    </a:p>
                    <a:p>
                      <a:pPr algn="ctr"/>
                      <a:r>
                        <a:rPr lang="en-US" sz="1200" dirty="0">
                          <a:latin typeface="Amasis MT Pro Light" panose="02040304050005020304" pitchFamily="18" charset="0"/>
                        </a:rPr>
                        <a:t>Fruit </a:t>
                      </a:r>
                      <a:r>
                        <a:rPr lang="en-US" sz="1200" dirty="0" err="1">
                          <a:latin typeface="Amasis MT Pro Light" panose="02040304050005020304" pitchFamily="18" charset="0"/>
                        </a:rPr>
                        <a:t>flavours</a:t>
                      </a:r>
                      <a:r>
                        <a:rPr lang="en-US" sz="1200" dirty="0">
                          <a:latin typeface="Amasis MT Pro Light" panose="02040304050005020304" pitchFamily="18" charset="0"/>
                        </a:rPr>
                        <a:t> of ripe, cherry and plum and a delicate hint of spice</a:t>
                      </a:r>
                    </a:p>
                  </a:txBody>
                  <a:tcPr>
                    <a:noFill/>
                  </a:tcPr>
                </a:tc>
                <a:tc>
                  <a:txBody>
                    <a:bodyPr/>
                    <a:lstStyle/>
                    <a:p>
                      <a:pPr algn="l"/>
                      <a:r>
                        <a:rPr lang="en-US" sz="1400" b="1" dirty="0">
                          <a:latin typeface="Amasis MT Pro Light" panose="02040304050005020304" pitchFamily="18" charset="0"/>
                        </a:rPr>
                        <a:t>£26.00 per bottle</a:t>
                      </a:r>
                    </a:p>
                  </a:txBody>
                  <a:tcPr>
                    <a:noFill/>
                  </a:tcPr>
                </a:tc>
                <a:extLst>
                  <a:ext uri="{0D108BD9-81ED-4DB2-BD59-A6C34878D82A}">
                    <a16:rowId xmlns:a16="http://schemas.microsoft.com/office/drawing/2014/main" val="2008954580"/>
                  </a:ext>
                </a:extLst>
              </a:tr>
              <a:tr h="441845">
                <a:tc>
                  <a:txBody>
                    <a:bodyPr/>
                    <a:lstStyle/>
                    <a:p>
                      <a:pPr algn="ctr"/>
                      <a:r>
                        <a:rPr lang="en-US" sz="1200" b="1" dirty="0" err="1">
                          <a:latin typeface="Amasis MT Pro Light" panose="02040304050005020304" pitchFamily="18" charset="0"/>
                        </a:rPr>
                        <a:t>Trivento</a:t>
                      </a:r>
                      <a:r>
                        <a:rPr lang="en-US" sz="1200" b="1" dirty="0">
                          <a:latin typeface="Amasis MT Pro Light" panose="02040304050005020304" pitchFamily="18" charset="0"/>
                        </a:rPr>
                        <a:t> Reserve Malbec, Argentina 13.5%</a:t>
                      </a:r>
                    </a:p>
                    <a:p>
                      <a:pPr algn="ctr"/>
                      <a:r>
                        <a:rPr lang="en-US" sz="1200" dirty="0">
                          <a:latin typeface="Amasis MT Pro Light" panose="02040304050005020304" pitchFamily="18" charset="0"/>
                        </a:rPr>
                        <a:t>Plum and raspberry aromas with vanilla notes</a:t>
                      </a:r>
                    </a:p>
                  </a:txBody>
                  <a:tcPr>
                    <a:noFill/>
                  </a:tcPr>
                </a:tc>
                <a:tc>
                  <a:txBody>
                    <a:bodyPr/>
                    <a:lstStyle/>
                    <a:p>
                      <a:pPr algn="l"/>
                      <a:r>
                        <a:rPr lang="en-US" sz="1400" b="1" dirty="0">
                          <a:latin typeface="Amasis MT Pro Light" panose="02040304050005020304" pitchFamily="18" charset="0"/>
                        </a:rPr>
                        <a:t>£29.50 per bottle</a:t>
                      </a:r>
                    </a:p>
                  </a:txBody>
                  <a:tcPr>
                    <a:noFill/>
                  </a:tcPr>
                </a:tc>
                <a:extLst>
                  <a:ext uri="{0D108BD9-81ED-4DB2-BD59-A6C34878D82A}">
                    <a16:rowId xmlns:a16="http://schemas.microsoft.com/office/drawing/2014/main" val="1496079806"/>
                  </a:ext>
                </a:extLst>
              </a:tr>
              <a:tr h="353476">
                <a:tc>
                  <a:txBody>
                    <a:bodyPr/>
                    <a:lstStyle/>
                    <a:p>
                      <a:pPr algn="ctr"/>
                      <a:r>
                        <a:rPr lang="en-US" sz="1800" b="1" dirty="0">
                          <a:latin typeface="Amasis MT Pro Light" panose="02040304050005020304" pitchFamily="18" charset="0"/>
                        </a:rPr>
                        <a:t>Sparkling Wines &amp; Champagne</a:t>
                      </a:r>
                    </a:p>
                  </a:txBody>
                  <a:tcPr>
                    <a:noFill/>
                  </a:tcPr>
                </a:tc>
                <a:tc>
                  <a:txBody>
                    <a:bodyPr/>
                    <a:lstStyle/>
                    <a:p>
                      <a:pPr algn="l"/>
                      <a:endParaRPr lang="en-US" sz="1400" b="1" dirty="0">
                        <a:latin typeface="Amasis MT Pro Light" panose="02040304050005020304" pitchFamily="18" charset="0"/>
                      </a:endParaRPr>
                    </a:p>
                  </a:txBody>
                  <a:tcPr>
                    <a:noFill/>
                  </a:tcPr>
                </a:tc>
                <a:extLst>
                  <a:ext uri="{0D108BD9-81ED-4DB2-BD59-A6C34878D82A}">
                    <a16:rowId xmlns:a16="http://schemas.microsoft.com/office/drawing/2014/main" val="3590125850"/>
                  </a:ext>
                </a:extLst>
              </a:tr>
              <a:tr h="309945">
                <a:tc>
                  <a:txBody>
                    <a:bodyPr/>
                    <a:lstStyle/>
                    <a:p>
                      <a:pPr algn="ctr"/>
                      <a:r>
                        <a:rPr lang="en-US" sz="1200" b="1" dirty="0">
                          <a:latin typeface="Amasis MT Pro Light" panose="02040304050005020304" pitchFamily="18" charset="0"/>
                        </a:rPr>
                        <a:t>Prosecco Vino Spumante, Italy 10.5%</a:t>
                      </a:r>
                    </a:p>
                    <a:p>
                      <a:pPr algn="ctr"/>
                      <a:r>
                        <a:rPr lang="en-US" sz="1200" dirty="0">
                          <a:latin typeface="Amasis MT Pro Light" panose="02040304050005020304" pitchFamily="18" charset="0"/>
                        </a:rPr>
                        <a:t>Lemon fruit notes &amp; a refreshing lively style</a:t>
                      </a:r>
                    </a:p>
                  </a:txBody>
                  <a:tcPr>
                    <a:noFill/>
                  </a:tcPr>
                </a:tc>
                <a:tc>
                  <a:txBody>
                    <a:bodyPr/>
                    <a:lstStyle/>
                    <a:p>
                      <a:pPr algn="l"/>
                      <a:r>
                        <a:rPr lang="en-US" sz="1400" b="1" dirty="0">
                          <a:latin typeface="Amasis MT Pro Light" panose="02040304050005020304" pitchFamily="18" charset="0"/>
                        </a:rPr>
                        <a:t>£27.00 per bottle</a:t>
                      </a:r>
                    </a:p>
                    <a:p>
                      <a:pPr algn="l"/>
                      <a:endParaRPr lang="en-US" sz="1400" b="1" dirty="0">
                        <a:latin typeface="Amasis MT Pro Light" panose="02040304050005020304" pitchFamily="18" charset="0"/>
                      </a:endParaRPr>
                    </a:p>
                  </a:txBody>
                  <a:tcPr>
                    <a:noFill/>
                  </a:tcPr>
                </a:tc>
                <a:extLst>
                  <a:ext uri="{0D108BD9-81ED-4DB2-BD59-A6C34878D82A}">
                    <a16:rowId xmlns:a16="http://schemas.microsoft.com/office/drawing/2014/main" val="964339054"/>
                  </a:ext>
                </a:extLst>
              </a:tr>
              <a:tr h="294563">
                <a:tc>
                  <a:txBody>
                    <a:bodyPr/>
                    <a:lstStyle/>
                    <a:p>
                      <a:pPr algn="ctr"/>
                      <a:r>
                        <a:rPr lang="en-US" sz="1200" b="1" dirty="0">
                          <a:latin typeface="Amasis MT Pro Light" panose="02040304050005020304" pitchFamily="18" charset="0"/>
                        </a:rPr>
                        <a:t>Taittinger Champagne Brut Reserve, Reims 12.5%</a:t>
                      </a:r>
                    </a:p>
                  </a:txBody>
                  <a:tcPr>
                    <a:noFill/>
                  </a:tcPr>
                </a:tc>
                <a:tc>
                  <a:txBody>
                    <a:bodyPr/>
                    <a:lstStyle/>
                    <a:p>
                      <a:pPr algn="l"/>
                      <a:r>
                        <a:rPr lang="en-US" sz="1400" b="1" dirty="0">
                          <a:latin typeface="Amasis MT Pro Light" panose="02040304050005020304" pitchFamily="18" charset="0"/>
                        </a:rPr>
                        <a:t>£70.00 per bottle</a:t>
                      </a:r>
                    </a:p>
                  </a:txBody>
                  <a:tcPr>
                    <a:noFill/>
                  </a:tcPr>
                </a:tc>
                <a:extLst>
                  <a:ext uri="{0D108BD9-81ED-4DB2-BD59-A6C34878D82A}">
                    <a16:rowId xmlns:a16="http://schemas.microsoft.com/office/drawing/2014/main" val="3387385435"/>
                  </a:ext>
                </a:extLst>
              </a:tr>
            </a:tbl>
          </a:graphicData>
        </a:graphic>
      </p:graphicFrame>
    </p:spTree>
    <p:extLst>
      <p:ext uri="{BB962C8B-B14F-4D97-AF65-F5344CB8AC3E}">
        <p14:creationId xmlns:p14="http://schemas.microsoft.com/office/powerpoint/2010/main" val="414396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0" name="Straight Connector 2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Rectangle 4">
            <a:extLst>
              <a:ext uri="{FF2B5EF4-FFF2-40B4-BE49-F238E27FC236}">
                <a16:creationId xmlns:a16="http://schemas.microsoft.com/office/drawing/2014/main" id="{7849B6E7-3C5B-49D8-B5AC-99B263ADF093}"/>
              </a:ext>
            </a:extLst>
          </p:cNvPr>
          <p:cNvSpPr/>
          <p:nvPr/>
        </p:nvSpPr>
        <p:spPr>
          <a:xfrm>
            <a:off x="484814" y="640080"/>
            <a:ext cx="3659246" cy="28503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spc="-50">
                <a:solidFill>
                  <a:srgbClr val="FFFFFF"/>
                </a:solidFill>
                <a:latin typeface="+mj-lt"/>
                <a:ea typeface="+mj-ea"/>
                <a:cs typeface="+mj-cs"/>
              </a:rPr>
              <a:t>CANAPÉS</a:t>
            </a:r>
            <a:endParaRPr lang="en-US" sz="5400" b="1" cap="none" spc="-50">
              <a:ln w="12700" cmpd="sng">
                <a:solidFill>
                  <a:schemeClr val="accent4"/>
                </a:solidFill>
                <a:prstDash val="solid"/>
              </a:ln>
              <a:solidFill>
                <a:srgbClr val="FFFFFF"/>
              </a:solidFill>
              <a:effectLst/>
              <a:latin typeface="+mj-lt"/>
              <a:ea typeface="+mj-ea"/>
              <a:cs typeface="+mj-cs"/>
            </a:endParaRPr>
          </a:p>
        </p:txBody>
      </p:sp>
      <p:cxnSp>
        <p:nvCxnSpPr>
          <p:cNvPr id="34" name="Straight Connector 33">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piece of cake on a plate&#10;&#10;Description automatically generated">
            <a:extLst>
              <a:ext uri="{FF2B5EF4-FFF2-40B4-BE49-F238E27FC236}">
                <a16:creationId xmlns:a16="http://schemas.microsoft.com/office/drawing/2014/main" id="{4D2792C0-51DD-4EF0-B361-317BEF0A6D9B}"/>
              </a:ext>
            </a:extLst>
          </p:cNvPr>
          <p:cNvPicPr>
            <a:picLocks noChangeAspect="1"/>
          </p:cNvPicPr>
          <p:nvPr/>
        </p:nvPicPr>
        <p:blipFill rotWithShape="1">
          <a:blip r:embed="rId2">
            <a:extLst>
              <a:ext uri="{28A0092B-C50C-407E-A947-70E740481C1C}">
                <a14:useLocalDpi xmlns:a14="http://schemas.microsoft.com/office/drawing/2010/main" val="0"/>
              </a:ext>
            </a:extLst>
          </a:blip>
          <a:srcRect l="10834" r="15612" b="-1"/>
          <a:stretch/>
        </p:blipFill>
        <p:spPr>
          <a:xfrm>
            <a:off x="4635095" y="10"/>
            <a:ext cx="7556889" cy="6857990"/>
          </a:xfrm>
          <a:prstGeom prst="rect">
            <a:avLst/>
          </a:prstGeom>
        </p:spPr>
      </p:pic>
    </p:spTree>
    <p:extLst>
      <p:ext uri="{BB962C8B-B14F-4D97-AF65-F5344CB8AC3E}">
        <p14:creationId xmlns:p14="http://schemas.microsoft.com/office/powerpoint/2010/main" val="760774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E8D10-A943-442B-9BE6-994F0C1340D2}"/>
              </a:ext>
            </a:extLst>
          </p:cNvPr>
          <p:cNvSpPr txBox="1"/>
          <p:nvPr/>
        </p:nvSpPr>
        <p:spPr>
          <a:xfrm>
            <a:off x="-88135" y="5554248"/>
            <a:ext cx="7370284" cy="1200329"/>
          </a:xfrm>
          <a:prstGeom prst="rect">
            <a:avLst/>
          </a:prstGeom>
          <a:noFill/>
        </p:spPr>
        <p:txBody>
          <a:bodyPr wrap="square" rtlCol="0">
            <a:spAutoFit/>
          </a:bodyPr>
          <a:lstStyle/>
          <a:p>
            <a:pPr algn="ctr"/>
            <a:r>
              <a:rPr lang="en-GB" sz="2400" b="1" dirty="0">
                <a:latin typeface="Calibri" panose="020F0502020204030204" pitchFamily="34" charset="0"/>
                <a:ea typeface="Calibri" panose="020F0502020204030204" pitchFamily="34" charset="0"/>
                <a:cs typeface="Calibri" panose="020F0502020204030204" pitchFamily="34" charset="0"/>
              </a:rPr>
              <a:t> Cheese Boards &amp; Charcuterie Boards at £18.00 per board (10 pax)</a:t>
            </a:r>
          </a:p>
          <a:p>
            <a:pPr algn="ctr"/>
            <a:r>
              <a:rPr lang="en-GB" sz="2400" b="1" dirty="0">
                <a:latin typeface="Calibri" panose="020F0502020204030204" pitchFamily="34" charset="0"/>
                <a:ea typeface="Calibri" panose="020F0502020204030204" pitchFamily="34" charset="0"/>
                <a:cs typeface="Calibri" panose="020F0502020204030204" pitchFamily="34" charset="0"/>
              </a:rPr>
              <a:t>Canapés individually priced at £2.00 per bite</a:t>
            </a:r>
          </a:p>
        </p:txBody>
      </p:sp>
      <p:sp>
        <p:nvSpPr>
          <p:cNvPr id="2" name="TextBox 1">
            <a:extLst>
              <a:ext uri="{FF2B5EF4-FFF2-40B4-BE49-F238E27FC236}">
                <a16:creationId xmlns:a16="http://schemas.microsoft.com/office/drawing/2014/main" id="{4699A5FA-4573-F566-360F-5ADE570274DB}"/>
              </a:ext>
            </a:extLst>
          </p:cNvPr>
          <p:cNvSpPr txBox="1"/>
          <p:nvPr/>
        </p:nvSpPr>
        <p:spPr>
          <a:xfrm>
            <a:off x="-231354" y="103423"/>
            <a:ext cx="3977089" cy="584775"/>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Canapé Menu</a:t>
            </a:r>
            <a:endParaRPr lang="en-GB" sz="3200" b="1" dirty="0"/>
          </a:p>
        </p:txBody>
      </p:sp>
      <p:graphicFrame>
        <p:nvGraphicFramePr>
          <p:cNvPr id="4" name="Table 3">
            <a:extLst>
              <a:ext uri="{FF2B5EF4-FFF2-40B4-BE49-F238E27FC236}">
                <a16:creationId xmlns:a16="http://schemas.microsoft.com/office/drawing/2014/main" id="{EC51BAD2-0032-7C9B-FBEA-D6764D9DCB4F}"/>
              </a:ext>
            </a:extLst>
          </p:cNvPr>
          <p:cNvGraphicFramePr>
            <a:graphicFrameLocks noGrp="1"/>
          </p:cNvGraphicFramePr>
          <p:nvPr>
            <p:extLst>
              <p:ext uri="{D42A27DB-BD31-4B8C-83A1-F6EECF244321}">
                <p14:modId xmlns:p14="http://schemas.microsoft.com/office/powerpoint/2010/main" val="1313719184"/>
              </p:ext>
            </p:extLst>
          </p:nvPr>
        </p:nvGraphicFramePr>
        <p:xfrm>
          <a:off x="121186" y="275422"/>
          <a:ext cx="4644263" cy="5236605"/>
        </p:xfrm>
        <a:graphic>
          <a:graphicData uri="http://schemas.openxmlformats.org/drawingml/2006/table">
            <a:tbl>
              <a:tblPr firstRow="1" bandRow="1">
                <a:tableStyleId>{5C22544A-7EE6-4342-B048-85BDC9FD1C3A}</a:tableStyleId>
              </a:tblPr>
              <a:tblGrid>
                <a:gridCol w="4644263">
                  <a:extLst>
                    <a:ext uri="{9D8B030D-6E8A-4147-A177-3AD203B41FA5}">
                      <a16:colId xmlns:a16="http://schemas.microsoft.com/office/drawing/2014/main" val="2024787854"/>
                    </a:ext>
                  </a:extLst>
                </a:gridCol>
              </a:tblGrid>
              <a:tr h="748108">
                <a:tc>
                  <a:txBody>
                    <a:bodyPr/>
                    <a:lstStyle/>
                    <a:p>
                      <a:pPr algn="ctr"/>
                      <a:r>
                        <a:rPr lang="en-GB" dirty="0">
                          <a:solidFill>
                            <a:schemeClr val="tx1"/>
                          </a:solidFill>
                          <a:latin typeface="Calibri" panose="020F0502020204030204" pitchFamily="34" charset="0"/>
                          <a:cs typeface="Calibri" panose="020F0502020204030204" pitchFamily="34" charset="0"/>
                        </a:rPr>
                        <a:t> </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5260747"/>
                  </a:ext>
                </a:extLst>
              </a:tr>
              <a:tr h="320248">
                <a:tc>
                  <a:txBody>
                    <a:bodyPr/>
                    <a:lstStyle/>
                    <a:p>
                      <a:pPr algn="l"/>
                      <a:r>
                        <a:rPr lang="en-GB" b="1" dirty="0">
                          <a:latin typeface="Calibri" panose="020F0502020204030204" pitchFamily="34" charset="0"/>
                          <a:cs typeface="Calibri" panose="020F0502020204030204" pitchFamily="34" charset="0"/>
                        </a:rPr>
                        <a:t>Prawn Cocktail Baby Cos Cups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157789"/>
                  </a:ext>
                </a:extLst>
              </a:tr>
              <a:tr h="465137">
                <a:tc>
                  <a:txBody>
                    <a:bodyPr/>
                    <a:lstStyle/>
                    <a:p>
                      <a:pPr algn="l"/>
                      <a:r>
                        <a:rPr lang="en-GB" b="1" dirty="0">
                          <a:latin typeface="Calibri" panose="020F0502020204030204" pitchFamily="34" charset="0"/>
                          <a:cs typeface="Calibri" panose="020F0502020204030204" pitchFamily="34" charset="0"/>
                        </a:rPr>
                        <a:t>Smoked Salmon &amp; Cream Cheese Parcels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0198994"/>
                  </a:ext>
                </a:extLst>
              </a:tr>
              <a:tr h="320248">
                <a:tc>
                  <a:txBody>
                    <a:bodyPr/>
                    <a:lstStyle/>
                    <a:p>
                      <a:pPr algn="l"/>
                      <a:r>
                        <a:rPr lang="en-GB" b="1" dirty="0">
                          <a:latin typeface="Calibri" panose="020F0502020204030204" pitchFamily="34" charset="0"/>
                          <a:cs typeface="Calibri" panose="020F0502020204030204" pitchFamily="34" charset="0"/>
                        </a:rPr>
                        <a:t>Mackerel Pate on Sourdough Bites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0311355"/>
                  </a:ext>
                </a:extLst>
              </a:tr>
              <a:tr h="315861">
                <a:tc>
                  <a:txBody>
                    <a:bodyPr/>
                    <a:lstStyle/>
                    <a:p>
                      <a:pPr algn="l"/>
                      <a:r>
                        <a:rPr lang="en-GB" b="1" dirty="0">
                          <a:latin typeface="Calibri" panose="020F0502020204030204" pitchFamily="34" charset="0"/>
                          <a:cs typeface="Calibri" panose="020F0502020204030204" pitchFamily="34" charset="0"/>
                        </a:rPr>
                        <a:t>Bruschetta French Toast Bites (v)</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193072"/>
                  </a:ext>
                </a:extLst>
              </a:tr>
              <a:tr h="320248">
                <a:tc>
                  <a:txBody>
                    <a:bodyPr/>
                    <a:lstStyle/>
                    <a:p>
                      <a:pPr algn="l"/>
                      <a:r>
                        <a:rPr lang="en-GB" b="1" dirty="0">
                          <a:latin typeface="Calibri" panose="020F0502020204030204" pitchFamily="34" charset="0"/>
                          <a:cs typeface="Calibri" panose="020F0502020204030204" pitchFamily="34" charset="0"/>
                        </a:rPr>
                        <a:t>Chorizo Arancini</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374831"/>
                  </a:ext>
                </a:extLst>
              </a:tr>
              <a:tr h="320248">
                <a:tc>
                  <a:txBody>
                    <a:bodyPr/>
                    <a:lstStyle/>
                    <a:p>
                      <a:pPr algn="l"/>
                      <a:r>
                        <a:rPr lang="en-GB" b="1" dirty="0">
                          <a:latin typeface="Calibri" panose="020F0502020204030204" pitchFamily="34" charset="0"/>
                          <a:cs typeface="Calibri" panose="020F0502020204030204" pitchFamily="34" charset="0"/>
                        </a:rPr>
                        <a:t>Individual Cheddar &amp; Bacon Quiche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919879"/>
                  </a:ext>
                </a:extLst>
              </a:tr>
              <a:tr h="320248">
                <a:tc>
                  <a:txBody>
                    <a:bodyPr/>
                    <a:lstStyle/>
                    <a:p>
                      <a:pPr algn="l"/>
                      <a:r>
                        <a:rPr lang="en-GB" b="1" dirty="0">
                          <a:latin typeface="Calibri" panose="020F0502020204030204" pitchFamily="34" charset="0"/>
                          <a:cs typeface="Calibri" panose="020F0502020204030204" pitchFamily="34" charset="0"/>
                        </a:rPr>
                        <a:t>Cream Cheese &amp; Chive Bellini (v)</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3962446"/>
                  </a:ext>
                </a:extLst>
              </a:tr>
              <a:tr h="320248">
                <a:tc>
                  <a:txBody>
                    <a:bodyPr/>
                    <a:lstStyle/>
                    <a:p>
                      <a:pPr algn="l"/>
                      <a:r>
                        <a:rPr lang="en-GB" b="1" dirty="0">
                          <a:latin typeface="Calibri" panose="020F0502020204030204" pitchFamily="34" charset="0"/>
                          <a:cs typeface="Calibri" panose="020F0502020204030204" pitchFamily="34" charset="0"/>
                        </a:rPr>
                        <a:t>Naan, Spinach &amp; Halloumi Bites (v)</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066742"/>
                  </a:ext>
                </a:extLst>
              </a:tr>
              <a:tr h="320248">
                <a:tc>
                  <a:txBody>
                    <a:bodyPr/>
                    <a:lstStyle/>
                    <a:p>
                      <a:pPr algn="l"/>
                      <a:r>
                        <a:rPr lang="en-GB" b="1" dirty="0">
                          <a:latin typeface="Calibri" panose="020F0502020204030204" pitchFamily="34" charset="0"/>
                          <a:cs typeface="Calibri" panose="020F0502020204030204" pitchFamily="34" charset="0"/>
                        </a:rPr>
                        <a:t>Crostini with peaches, blue cheese &amp; honey (v)</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3539296"/>
                  </a:ext>
                </a:extLst>
              </a:tr>
              <a:tr h="320248">
                <a:tc>
                  <a:txBody>
                    <a:bodyPr/>
                    <a:lstStyle/>
                    <a:p>
                      <a:pPr algn="l"/>
                      <a:r>
                        <a:rPr lang="en-US" b="1" dirty="0">
                          <a:latin typeface="Calibri" panose="020F0502020204030204" pitchFamily="34" charset="0"/>
                          <a:cs typeface="Calibri" panose="020F0502020204030204" pitchFamily="34" charset="0"/>
                        </a:rPr>
                        <a:t>Chicken Fajita Taco Cups</a:t>
                      </a:r>
                      <a:endParaRPr lang="en-GB" b="1"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941940"/>
                  </a:ext>
                </a:extLst>
              </a:tr>
              <a:tr h="320248">
                <a:tc>
                  <a:txBody>
                    <a:bodyPr/>
                    <a:lstStyle/>
                    <a:p>
                      <a:pPr algn="l"/>
                      <a:r>
                        <a:rPr lang="en-US" b="1" dirty="0">
                          <a:latin typeface="Calibri" panose="020F0502020204030204" pitchFamily="34" charset="0"/>
                          <a:cs typeface="Calibri" panose="020F0502020204030204" pitchFamily="34" charset="0"/>
                        </a:rPr>
                        <a:t>Mini Beef Wellingtons</a:t>
                      </a:r>
                      <a:endParaRPr lang="en-GB" b="1"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695146"/>
                  </a:ext>
                </a:extLst>
              </a:tr>
              <a:tr h="320248">
                <a:tc>
                  <a:txBody>
                    <a:bodyPr/>
                    <a:lstStyle/>
                    <a:p>
                      <a:pPr algn="l"/>
                      <a:r>
                        <a:rPr lang="en-US" b="1" dirty="0">
                          <a:latin typeface="Calibri" panose="020F0502020204030204" pitchFamily="34" charset="0"/>
                          <a:cs typeface="Calibri" panose="020F0502020204030204" pitchFamily="34" charset="0"/>
                        </a:rPr>
                        <a:t>Tempura Prawns, Teriyaki Dip</a:t>
                      </a:r>
                      <a:endParaRPr lang="en-GB" b="1"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3918492"/>
                  </a:ext>
                </a:extLst>
              </a:tr>
            </a:tbl>
          </a:graphicData>
        </a:graphic>
      </p:graphicFrame>
    </p:spTree>
    <p:extLst>
      <p:ext uri="{BB962C8B-B14F-4D97-AF65-F5344CB8AC3E}">
        <p14:creationId xmlns:p14="http://schemas.microsoft.com/office/powerpoint/2010/main" val="69103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A856C61F34774CBF813B563F81BFF6" ma:contentTypeVersion="6" ma:contentTypeDescription="Create a new document." ma:contentTypeScope="" ma:versionID="5526399159cc1d378758d5ce31dbea96">
  <xsd:schema xmlns:xsd="http://www.w3.org/2001/XMLSchema" xmlns:xs="http://www.w3.org/2001/XMLSchema" xmlns:p="http://schemas.microsoft.com/office/2006/metadata/properties" xmlns:ns3="0beedfea-1adc-45a6-826e-f976beecba79" targetNamespace="http://schemas.microsoft.com/office/2006/metadata/properties" ma:root="true" ma:fieldsID="a715aab0c8f4042999df8f0b9e235740" ns3:_="">
    <xsd:import namespace="0beedfea-1adc-45a6-826e-f976beecba7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eedfea-1adc-45a6-826e-f976beecba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1E4D97-E19D-4666-B82E-FCCF617E1B32}">
  <ds:schemaRefs>
    <ds:schemaRef ds:uri="http://schemas.microsoft.com/office/2006/documentManagement/types"/>
    <ds:schemaRef ds:uri="http://purl.org/dc/terms/"/>
    <ds:schemaRef ds:uri="http://purl.org/dc/elements/1.1/"/>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0beedfea-1adc-45a6-826e-f976beecba79"/>
    <ds:schemaRef ds:uri="http://purl.org/dc/dcmitype/"/>
  </ds:schemaRefs>
</ds:datastoreItem>
</file>

<file path=customXml/itemProps2.xml><?xml version="1.0" encoding="utf-8"?>
<ds:datastoreItem xmlns:ds="http://schemas.openxmlformats.org/officeDocument/2006/customXml" ds:itemID="{E20632CD-3662-4068-BEAC-EC4A826ACFDE}">
  <ds:schemaRefs>
    <ds:schemaRef ds:uri="http://schemas.microsoft.com/sharepoint/v3/contenttype/forms"/>
  </ds:schemaRefs>
</ds:datastoreItem>
</file>

<file path=customXml/itemProps3.xml><?xml version="1.0" encoding="utf-8"?>
<ds:datastoreItem xmlns:ds="http://schemas.openxmlformats.org/officeDocument/2006/customXml" ds:itemID="{0646DA4C-245B-4B00-BC06-CE5CBB682F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eedfea-1adc-45a6-826e-f976beecba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828</TotalTime>
  <Words>2825</Words>
  <Application>Microsoft Office PowerPoint</Application>
  <PresentationFormat>Widescreen</PresentationFormat>
  <Paragraphs>388</Paragraphs>
  <Slides>23</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Amasis MT Pro Light</vt:lpstr>
      <vt:lpstr>Arial</vt:lpstr>
      <vt:lpstr>Avenir Next LT Pro</vt:lpstr>
      <vt:lpstr>Calibri</vt:lpstr>
      <vt:lpstr>Calibri </vt:lpstr>
      <vt:lpstr>Calibri Light</vt:lpstr>
      <vt:lpstr>Copperplate Gothic Light</vt:lpstr>
      <vt:lpstr>Corbel Light</vt:lpstr>
      <vt:lpstr>Georgia Pro Cond Light</vt:lpstr>
      <vt:lpstr>Speak Pro</vt:lpstr>
      <vt:lpstr>RetrospectVTI</vt:lpstr>
      <vt:lpstr>WEDDINGS &amp; CELEBRATIONS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Wedding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Evening Reception </vt:lpstr>
      <vt:lpstr>PowerPoint Presentation</vt:lpstr>
      <vt:lpstr>PowerPoint Presentation</vt:lpstr>
      <vt:lpstr>PowerPoint Presentation</vt:lpstr>
      <vt:lpstr>TERMS &amp; CONDITIONS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WEDDINGS &amp; CELEBRATIONS</dc:title>
  <dc:creator>Emily Glover</dc:creator>
  <cp:lastModifiedBy>Emily Glover</cp:lastModifiedBy>
  <cp:revision>29</cp:revision>
  <cp:lastPrinted>2026-01-24T11:46:08Z</cp:lastPrinted>
  <dcterms:created xsi:type="dcterms:W3CDTF">2020-05-07T14:38:13Z</dcterms:created>
  <dcterms:modified xsi:type="dcterms:W3CDTF">2026-02-13T12:50:38Z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0x0101002AA856C61F34774CBF813B563F81BFF6</vt:lpwstr>
  </property>
</Properties>
</file>